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0" r:id="rId1"/>
  </p:sldMasterIdLst>
  <p:notesMasterIdLst>
    <p:notesMasterId r:id="rId12"/>
  </p:notesMasterIdLst>
  <p:handoutMasterIdLst>
    <p:handoutMasterId r:id="rId13"/>
  </p:handoutMasterIdLst>
  <p:sldIdLst>
    <p:sldId id="373" r:id="rId2"/>
    <p:sldId id="668" r:id="rId3"/>
    <p:sldId id="711" r:id="rId4"/>
    <p:sldId id="712" r:id="rId5"/>
    <p:sldId id="714" r:id="rId6"/>
    <p:sldId id="710" r:id="rId7"/>
    <p:sldId id="715" r:id="rId8"/>
    <p:sldId id="716" r:id="rId9"/>
    <p:sldId id="708" r:id="rId10"/>
    <p:sldId id="717" r:id="rId1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78">
          <p15:clr>
            <a:srgbClr val="A4A3A4"/>
          </p15:clr>
        </p15:guide>
        <p15:guide id="2" orient="horz" pos="1609">
          <p15:clr>
            <a:srgbClr val="A4A3A4"/>
          </p15:clr>
        </p15:guide>
        <p15:guide id="3" orient="horz" pos="1903">
          <p15:clr>
            <a:srgbClr val="A4A3A4"/>
          </p15:clr>
        </p15:guide>
        <p15:guide id="4" pos="848">
          <p15:clr>
            <a:srgbClr val="A4A3A4"/>
          </p15:clr>
        </p15:guide>
        <p15:guide id="5" pos="5478">
          <p15:clr>
            <a:srgbClr val="A4A3A4"/>
          </p15:clr>
        </p15:guide>
        <p15:guide id="6" pos="2885">
          <p15:clr>
            <a:srgbClr val="A4A3A4"/>
          </p15:clr>
        </p15:guide>
        <p15:guide id="7" pos="4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99"/>
    <a:srgbClr val="FF99CC"/>
    <a:srgbClr val="005F8E"/>
    <a:srgbClr val="0261CA"/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25" autoAdjust="0"/>
    <p:restoredTop sz="78045" autoAdjust="0"/>
  </p:normalViewPr>
  <p:slideViewPr>
    <p:cSldViewPr snapToGrid="0">
      <p:cViewPr>
        <p:scale>
          <a:sx n="50" d="100"/>
          <a:sy n="50" d="100"/>
        </p:scale>
        <p:origin x="-1716" y="-594"/>
      </p:cViewPr>
      <p:guideLst>
        <p:guide orient="horz" pos="4078"/>
        <p:guide orient="horz" pos="1609"/>
        <p:guide orient="horz" pos="1903"/>
        <p:guide pos="848"/>
        <p:guide pos="5478"/>
        <p:guide pos="2885"/>
        <p:guide pos="4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28" y="-72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4463"/>
            <a:ext cx="3052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9034463"/>
            <a:ext cx="30559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D8D0455B-DCD0-433E-A53D-9A263B52E6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8113"/>
            <a:ext cx="5667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96013" y="138113"/>
            <a:ext cx="7874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2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5949950"/>
            <a:ext cx="24796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5000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89738" y="9148763"/>
            <a:ext cx="1936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fld id="{3EDB33F5-3D66-4786-8E75-7CB3F00FEC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5A4D9-630B-4B64-B130-4ACBE529232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6740525"/>
            <a:ext cx="6051550" cy="182563"/>
          </a:xfrm>
        </p:spPr>
        <p:txBody>
          <a:bodyPr wrap="square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56526-F6B0-4177-8AD4-FFC82606534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3" name="Text Box 1029"/>
          <p:cNvSpPr txBox="1">
            <a:spLocks noChangeArrowheads="1"/>
          </p:cNvSpPr>
          <p:nvPr userDrawn="1"/>
        </p:nvSpPr>
        <p:spPr bwMode="auto">
          <a:xfrm>
            <a:off x="7989888" y="6119813"/>
            <a:ext cx="9017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latin typeface="Futura Md BT" pitchFamily="34" charset="0"/>
              </a:rPr>
              <a:t>Unit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879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1225550"/>
            <a:ext cx="2124075" cy="53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225550"/>
            <a:ext cx="6221412" cy="53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614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5309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029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2600325"/>
            <a:ext cx="4152900" cy="4010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2600325"/>
            <a:ext cx="4154487" cy="4010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7478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0468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4453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609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4955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1311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2600325"/>
            <a:ext cx="845978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225550"/>
            <a:ext cx="84407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5F8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9pPr>
    </p:titleStyle>
    <p:bodyStyle>
      <a:lvl1pPr marL="257175" indent="-257175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1" kern="1200">
          <a:solidFill>
            <a:srgbClr val="118964"/>
          </a:solidFill>
          <a:latin typeface="+mn-lt"/>
          <a:ea typeface="+mn-ea"/>
          <a:cs typeface="+mn-cs"/>
        </a:defRPr>
      </a:lvl1pPr>
      <a:lvl2pPr marL="682625" indent="-423863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 kern="1200">
          <a:solidFill>
            <a:srgbClr val="118964"/>
          </a:solidFill>
          <a:latin typeface="+mn-lt"/>
          <a:ea typeface="+mn-ea"/>
          <a:cs typeface="+mn-cs"/>
        </a:defRPr>
      </a:lvl2pPr>
      <a:lvl3pPr marL="977900" indent="-293688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 kern="1200">
          <a:solidFill>
            <a:srgbClr val="118964"/>
          </a:solidFill>
          <a:latin typeface="+mn-lt"/>
          <a:ea typeface="+mn-ea"/>
          <a:cs typeface="+mn-cs"/>
        </a:defRPr>
      </a:lvl3pPr>
      <a:lvl4pPr marL="1262063" indent="-282575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 kern="1200">
          <a:solidFill>
            <a:srgbClr val="118964"/>
          </a:solidFill>
          <a:latin typeface="+mn-lt"/>
          <a:ea typeface="+mn-ea"/>
          <a:cs typeface="+mn-cs"/>
        </a:defRPr>
      </a:lvl4pPr>
      <a:lvl5pPr marL="1506538" indent="-242888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 kern="1200">
          <a:solidFill>
            <a:srgbClr val="1189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.ted.com/lessons/the-history-of-the-barometer-and-how-it-works-asaf-bar-yose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2" name="Text Box 6"/>
          <p:cNvSpPr txBox="1">
            <a:spLocks noChangeArrowheads="1"/>
          </p:cNvSpPr>
          <p:nvPr/>
        </p:nvSpPr>
        <p:spPr bwMode="auto">
          <a:xfrm>
            <a:off x="1487488" y="3063875"/>
            <a:ext cx="43957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endParaRPr lang="en-US" altLang="en-US" sz="2000" b="1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13.1 Units of pressure</a:t>
            </a:r>
          </a:p>
        </p:txBody>
      </p:sp>
      <p:pic>
        <p:nvPicPr>
          <p:cNvPr id="2336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93950"/>
            <a:ext cx="91440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00150"/>
            <a:ext cx="8382000" cy="1219200"/>
          </a:xfrm>
        </p:spPr>
        <p:txBody>
          <a:bodyPr/>
          <a:lstStyle/>
          <a:p>
            <a:r>
              <a:rPr lang="en-US" altLang="en-US"/>
              <a:t>13.1 What’s in Earth’s atmosphere?</a:t>
            </a:r>
          </a:p>
        </p:txBody>
      </p:sp>
      <p:sp>
        <p:nvSpPr>
          <p:cNvPr id="219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71750"/>
            <a:ext cx="4229100" cy="42862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/>
              <a:t>Nitrogen (N</a:t>
            </a:r>
            <a:r>
              <a:rPr lang="en-US" altLang="en-US" sz="2800" baseline="-25000"/>
              <a:t>2</a:t>
            </a:r>
            <a:r>
              <a:rPr lang="en-US" altLang="en-US" sz="2800"/>
              <a:t>) gas makes up about 78 percent of Earth’s atmosphere.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/>
              <a:t>Nitrogen is released into the air by volcanoes and decaying organisms and is a vital element for living things.</a:t>
            </a:r>
          </a:p>
        </p:txBody>
      </p:sp>
      <p:pic>
        <p:nvPicPr>
          <p:cNvPr id="2195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760663"/>
            <a:ext cx="448468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13.1 Comparing atmospheres</a:t>
            </a:r>
          </a:p>
        </p:txBody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2181225"/>
            <a:ext cx="8496300" cy="1000125"/>
          </a:xfrm>
        </p:spPr>
        <p:txBody>
          <a:bodyPr/>
          <a:lstStyle/>
          <a:p>
            <a:r>
              <a:rPr lang="en-US" altLang="en-US" sz="2800"/>
              <a:t>An </a:t>
            </a:r>
            <a:r>
              <a:rPr lang="en-US" altLang="en-US" sz="2800" i="1">
                <a:solidFill>
                  <a:srgbClr val="0261CA"/>
                </a:solidFill>
              </a:rPr>
              <a:t>atmosphere</a:t>
            </a:r>
            <a:r>
              <a:rPr lang="en-US" altLang="en-US" sz="2800"/>
              <a:t> is a layer of gases surrounding a planet or other body in space</a:t>
            </a:r>
            <a:r>
              <a:rPr lang="en-US" altLang="en-US" sz="2800" b="0"/>
              <a:t>.</a:t>
            </a:r>
            <a:endParaRPr lang="en-US" altLang="en-US" sz="2800"/>
          </a:p>
        </p:txBody>
      </p:sp>
      <p:pic>
        <p:nvPicPr>
          <p:cNvPr id="2330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341688"/>
            <a:ext cx="5862638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13.1 Life changed Earth’s atmosphere</a:t>
            </a:r>
          </a:p>
        </p:txBody>
      </p:sp>
      <p:sp>
        <p:nvSpPr>
          <p:cNvPr id="233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5163" y="2600325"/>
            <a:ext cx="4383087" cy="4010025"/>
          </a:xfrm>
        </p:spPr>
        <p:txBody>
          <a:bodyPr/>
          <a:lstStyle/>
          <a:p>
            <a:r>
              <a:rPr lang="en-US" altLang="en-US"/>
              <a:t>Over time, </a:t>
            </a:r>
            <a:r>
              <a:rPr lang="en-US" altLang="en-US" i="1">
                <a:solidFill>
                  <a:srgbClr val="0261CA"/>
                </a:solidFill>
              </a:rPr>
              <a:t>photosynthesis</a:t>
            </a:r>
            <a:r>
              <a:rPr lang="en-US" altLang="en-US"/>
              <a:t> breaks down carbon dioxide, uses carbon to build the organism, and releases oxygen into the air.</a:t>
            </a:r>
          </a:p>
        </p:txBody>
      </p:sp>
      <p:pic>
        <p:nvPicPr>
          <p:cNvPr id="2331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2417763"/>
            <a:ext cx="4022725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13.1 Atmospheric pressure</a:t>
            </a:r>
          </a:p>
        </p:txBody>
      </p:sp>
      <p:sp>
        <p:nvSpPr>
          <p:cNvPr id="233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2219325"/>
            <a:ext cx="4897437" cy="4010025"/>
          </a:xfrm>
        </p:spPr>
        <p:txBody>
          <a:bodyPr/>
          <a:lstStyle/>
          <a:p>
            <a:r>
              <a:rPr lang="en-US" altLang="en-US" sz="2800" i="1">
                <a:solidFill>
                  <a:srgbClr val="0261CA"/>
                </a:solidFill>
              </a:rPr>
              <a:t>Atmospheric pressure</a:t>
            </a:r>
            <a:r>
              <a:rPr lang="en-US" altLang="en-US" sz="2800"/>
              <a:t> is a measurement of the force of air molecules in the atmosphere at a given altitude.</a:t>
            </a:r>
          </a:p>
          <a:p>
            <a:r>
              <a:rPr lang="en-US" altLang="en-US" sz="2800"/>
              <a:t>Your ear drum is one way you can detect changes in pressure.</a:t>
            </a:r>
          </a:p>
        </p:txBody>
      </p:sp>
      <p:pic>
        <p:nvPicPr>
          <p:cNvPr id="2333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6" b="1146"/>
          <a:stretch>
            <a:fillRect/>
          </a:stretch>
        </p:blipFill>
        <p:spPr bwMode="auto">
          <a:xfrm>
            <a:off x="5172075" y="2243138"/>
            <a:ext cx="378142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305800" cy="609600"/>
          </a:xfrm>
        </p:spPr>
        <p:txBody>
          <a:bodyPr/>
          <a:lstStyle/>
          <a:p>
            <a:r>
              <a:rPr lang="en-US" altLang="en-US"/>
              <a:t>13.1 Pressure in the atmosphere</a:t>
            </a:r>
          </a:p>
        </p:txBody>
      </p:sp>
      <p:sp>
        <p:nvSpPr>
          <p:cNvPr id="232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029200" cy="4724400"/>
          </a:xfrm>
        </p:spPr>
        <p:txBody>
          <a:bodyPr/>
          <a:lstStyle/>
          <a:p>
            <a:r>
              <a:rPr lang="en-US" altLang="en-US" sz="2800"/>
              <a:t>At sea level, the weight of the column of air above a person is about 9,800 newtons (2,200 pounds)!</a:t>
            </a:r>
          </a:p>
          <a:p>
            <a:r>
              <a:rPr lang="en-US" altLang="en-US" sz="2800"/>
              <a:t>This is equal to the weight of a small car. </a:t>
            </a:r>
          </a:p>
          <a:p>
            <a:r>
              <a:rPr lang="en-US" altLang="en-US" sz="2800"/>
              <a:t>Why aren’t we crushed by this pressure? </a:t>
            </a:r>
          </a:p>
        </p:txBody>
      </p:sp>
      <p:pic>
        <p:nvPicPr>
          <p:cNvPr id="2329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981200"/>
            <a:ext cx="31416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054100"/>
            <a:ext cx="8440737" cy="609600"/>
          </a:xfrm>
        </p:spPr>
        <p:txBody>
          <a:bodyPr/>
          <a:lstStyle/>
          <a:p>
            <a:r>
              <a:rPr lang="en-US" altLang="en-US" dirty="0"/>
              <a:t>13.1 Measuring Pressure</a:t>
            </a:r>
          </a:p>
        </p:txBody>
      </p:sp>
      <p:sp>
        <p:nvSpPr>
          <p:cNvPr id="233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0975" y="1703388"/>
            <a:ext cx="5153025" cy="388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0261CA"/>
                </a:solidFill>
              </a:rPr>
              <a:t>barometer</a:t>
            </a:r>
            <a:r>
              <a:rPr lang="en-US" altLang="en-US" sz="2800" dirty="0"/>
              <a:t> is an instrument that measures atmospheric pressure.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Mercury barometers were common until we discovered their vapors were </a:t>
            </a:r>
            <a:r>
              <a:rPr lang="en-US" altLang="en-US" sz="2800" dirty="0" smtClean="0"/>
              <a:t>harmful.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hlinkClick r:id="rId2"/>
              </a:rPr>
              <a:t>https</a:t>
            </a:r>
            <a:r>
              <a:rPr lang="en-US" altLang="en-US" sz="2800" dirty="0" smtClean="0">
                <a:hlinkClick r:id="rId2"/>
              </a:rPr>
              <a:t>://</a:t>
            </a:r>
            <a:r>
              <a:rPr lang="en-US" altLang="en-US" sz="2800" dirty="0" smtClean="0">
                <a:hlinkClick r:id="rId2"/>
              </a:rPr>
              <a:t>ed.ted.com/lessons/the-history-of-the-barometer-and-how-it-works-asaf-bar-yosef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334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84625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13.1 Measuring Pressure</a:t>
            </a:r>
          </a:p>
        </p:txBody>
      </p:sp>
      <p:sp>
        <p:nvSpPr>
          <p:cNvPr id="233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2136775"/>
            <a:ext cx="4308475" cy="4129088"/>
          </a:xfrm>
        </p:spPr>
        <p:txBody>
          <a:bodyPr/>
          <a:lstStyle/>
          <a:p>
            <a:r>
              <a:rPr lang="en-US" altLang="en-US"/>
              <a:t>Today we use </a:t>
            </a:r>
            <a:r>
              <a:rPr lang="en-US" altLang="en-US" sz="2800" i="1">
                <a:solidFill>
                  <a:srgbClr val="0261CA"/>
                </a:solidFill>
              </a:rPr>
              <a:t>aneroid barometers</a:t>
            </a:r>
            <a:r>
              <a:rPr lang="en-US" altLang="en-US" sz="2800"/>
              <a:t>. </a:t>
            </a:r>
          </a:p>
          <a:p>
            <a:r>
              <a:rPr lang="en-US" altLang="en-US" sz="2800"/>
              <a:t>They have an airtight cylinder made of thin metal.</a:t>
            </a:r>
          </a:p>
          <a:p>
            <a:r>
              <a:rPr lang="en-US" altLang="en-US" sz="2800"/>
              <a:t>The walls of the cylinder respond to changes in pressure.</a:t>
            </a:r>
            <a:endParaRPr lang="en-US" altLang="en-US"/>
          </a:p>
        </p:txBody>
      </p:sp>
      <p:pic>
        <p:nvPicPr>
          <p:cNvPr id="2335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28850"/>
            <a:ext cx="42862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5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133600"/>
            <a:ext cx="42195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0800"/>
            <a:ext cx="8239125" cy="609600"/>
          </a:xfrm>
        </p:spPr>
        <p:txBody>
          <a:bodyPr/>
          <a:lstStyle/>
          <a:p>
            <a:r>
              <a:rPr lang="en-US" altLang="en-US"/>
              <a:t>13.1 Pressure in the atmosphere</a:t>
            </a:r>
          </a:p>
        </p:txBody>
      </p:sp>
      <p:sp>
        <p:nvSpPr>
          <p:cNvPr id="232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396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gas molecules closest to Earth’s surface are packed together very closely.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means pressure is lower the higher up you go into the atmosphere.</a:t>
            </a:r>
          </a:p>
        </p:txBody>
      </p:sp>
      <p:pic>
        <p:nvPicPr>
          <p:cNvPr id="2327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228850"/>
            <a:ext cx="43148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 MT Bold and Ariel Bold">
  <a:themeElements>
    <a:clrScheme name="Fut MT Bold and Ariel Bold 2">
      <a:dk1>
        <a:srgbClr val="3E8E75"/>
      </a:dk1>
      <a:lt1>
        <a:srgbClr val="FFFFFF"/>
      </a:lt1>
      <a:dk2>
        <a:srgbClr val="3E598E"/>
      </a:dk2>
      <a:lt2>
        <a:srgbClr val="4D4D4D"/>
      </a:lt2>
      <a:accent1>
        <a:srgbClr val="6CA527"/>
      </a:accent1>
      <a:accent2>
        <a:srgbClr val="FF9900"/>
      </a:accent2>
      <a:accent3>
        <a:srgbClr val="FFFFFF"/>
      </a:accent3>
      <a:accent4>
        <a:srgbClr val="347863"/>
      </a:accent4>
      <a:accent5>
        <a:srgbClr val="BACFAC"/>
      </a:accent5>
      <a:accent6>
        <a:srgbClr val="E78A00"/>
      </a:accent6>
      <a:hlink>
        <a:srgbClr val="FFCC00"/>
      </a:hlink>
      <a:folHlink>
        <a:srgbClr val="6666FF"/>
      </a:folHlink>
    </a:clrScheme>
    <a:fontScheme name="Fut MT Bold and Ariel Bold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anose="05000000000000000000" pitchFamily="2" charset="2"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anose="020B05020201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anose="05000000000000000000" pitchFamily="2" charset="2"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anose="020B0502020104020203" pitchFamily="34" charset="0"/>
          </a:defRPr>
        </a:defPPr>
      </a:lstStyle>
    </a:lnDef>
  </a:objectDefaults>
  <a:extraClrSchemeLst>
    <a:extraClrScheme>
      <a:clrScheme name="Fut MT Bold and Ariel Bold 1">
        <a:dk1>
          <a:srgbClr val="3E8E75"/>
        </a:dk1>
        <a:lt1>
          <a:srgbClr val="FFFFFF"/>
        </a:lt1>
        <a:dk2>
          <a:srgbClr val="066FC6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 MT Bold and Ariel Bold 2">
        <a:dk1>
          <a:srgbClr val="3E8E75"/>
        </a:dk1>
        <a:lt1>
          <a:srgbClr val="FFFFFF"/>
        </a:lt1>
        <a:dk2>
          <a:srgbClr val="3E598E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F:\INTERNAL\Teacher II\Comic_Sans-Red_W_Heony.pot</Template>
  <TotalTime>11909</TotalTime>
  <Words>264</Words>
  <Application>Microsoft Office PowerPoint</Application>
  <PresentationFormat>On-screen Show (4:3)</PresentationFormat>
  <Paragraphs>28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Fut MT Bold and Ariel Bold</vt:lpstr>
      <vt:lpstr>Slide 1</vt:lpstr>
      <vt:lpstr>13.1 What’s in Earth’s atmosphere?</vt:lpstr>
      <vt:lpstr>13.1 Comparing atmospheres</vt:lpstr>
      <vt:lpstr>13.1 Life changed Earth’s atmosphere</vt:lpstr>
      <vt:lpstr>13.1 Atmospheric pressure</vt:lpstr>
      <vt:lpstr>13.1 Pressure in the atmosphere</vt:lpstr>
      <vt:lpstr>13.1 Measuring Pressure</vt:lpstr>
      <vt:lpstr>13.1 Measuring Pressure</vt:lpstr>
      <vt:lpstr>13.1 Pressure in the atmosphere</vt:lpstr>
      <vt:lpstr>13.1 Units of pressure</vt:lpstr>
    </vt:vector>
  </TitlesOfParts>
  <Manager/>
  <Company>MORGAN STANLEY DEAN WITTER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EPS Shell Presentation</dc:title>
  <dc:creator>Kathleen Woodring</dc:creator>
  <dc:description>Copyright 1999 MSDW</dc:description>
  <cp:lastModifiedBy>Yasmani velazco</cp:lastModifiedBy>
  <cp:revision>789</cp:revision>
  <cp:lastPrinted>2001-06-20T17:00:32Z</cp:lastPrinted>
  <dcterms:created xsi:type="dcterms:W3CDTF">1998-10-16T19:39:53Z</dcterms:created>
  <dcterms:modified xsi:type="dcterms:W3CDTF">2017-10-19T17:10:37Z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Woodring G u641136</vt:lpwstr>
  </property>
  <property fmtid="{D5CDD505-2E9C-101B-9397-08002B2CF9AE}" pid="3" name="Proprietary_Classification">
    <vt:lpwstr>PERSONAL</vt:lpwstr>
  </property>
  <property fmtid="{D5CDD505-2E9C-101B-9397-08002B2CF9AE}" pid="4" name="Retention_Period">
    <vt:lpwstr/>
  </property>
  <property fmtid="{D5CDD505-2E9C-101B-9397-08002B2CF9AE}" pid="5" name="Retention_Period_Start_Date">
    <vt:lpwstr/>
  </property>
  <property fmtid="{D5CDD505-2E9C-101B-9397-08002B2CF9AE}" pid="6" name="Retention_Period_Trigger">
    <vt:lpwstr>General Business Record</vt:lpwstr>
  </property>
  <property fmtid="{D5CDD505-2E9C-101B-9397-08002B2CF9AE}" pid="7" name="Reason_Document_Frozen">
    <vt:lpwstr/>
  </property>
  <property fmtid="{D5CDD505-2E9C-101B-9397-08002B2CF9AE}" pid="8" name="Expiration_Date">
    <vt:lpwstr>7/8/2007</vt:lpwstr>
  </property>
</Properties>
</file>