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0" r:id="rId1"/>
  </p:sldMasterIdLst>
  <p:notesMasterIdLst>
    <p:notesMasterId r:id="rId15"/>
  </p:notesMasterIdLst>
  <p:handoutMasterIdLst>
    <p:handoutMasterId r:id="rId16"/>
  </p:handoutMasterIdLst>
  <p:sldIdLst>
    <p:sldId id="373" r:id="rId2"/>
    <p:sldId id="464" r:id="rId3"/>
    <p:sldId id="675" r:id="rId4"/>
    <p:sldId id="718" r:id="rId5"/>
    <p:sldId id="660" r:id="rId6"/>
    <p:sldId id="659" r:id="rId7"/>
    <p:sldId id="719" r:id="rId8"/>
    <p:sldId id="720" r:id="rId9"/>
    <p:sldId id="721" r:id="rId10"/>
    <p:sldId id="722" r:id="rId11"/>
    <p:sldId id="723" r:id="rId12"/>
    <p:sldId id="724" r:id="rId13"/>
    <p:sldId id="725" r:id="rId1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8">
          <p15:clr>
            <a:srgbClr val="A4A3A4"/>
          </p15:clr>
        </p15:guide>
        <p15:guide id="2" orient="horz" pos="1609">
          <p15:clr>
            <a:srgbClr val="A4A3A4"/>
          </p15:clr>
        </p15:guide>
        <p15:guide id="3" orient="horz" pos="1903">
          <p15:clr>
            <a:srgbClr val="A4A3A4"/>
          </p15:clr>
        </p15:guide>
        <p15:guide id="4" pos="848">
          <p15:clr>
            <a:srgbClr val="A4A3A4"/>
          </p15:clr>
        </p15:guide>
        <p15:guide id="5" pos="5478">
          <p15:clr>
            <a:srgbClr val="A4A3A4"/>
          </p15:clr>
        </p15:guide>
        <p15:guide id="6" pos="2885">
          <p15:clr>
            <a:srgbClr val="A4A3A4"/>
          </p15:clr>
        </p15:guide>
        <p15:guide id="7" pos="4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99"/>
    <a:srgbClr val="FF99CC"/>
    <a:srgbClr val="005F8E"/>
    <a:srgbClr val="0261CA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225" autoAdjust="0"/>
    <p:restoredTop sz="78045" autoAdjust="0"/>
  </p:normalViewPr>
  <p:slideViewPr>
    <p:cSldViewPr snapToGrid="0">
      <p:cViewPr>
        <p:scale>
          <a:sx n="50" d="100"/>
          <a:sy n="50" d="100"/>
        </p:scale>
        <p:origin x="-2676" y="-918"/>
      </p:cViewPr>
      <p:guideLst>
        <p:guide orient="horz" pos="4078"/>
        <p:guide orient="horz" pos="1609"/>
        <p:guide orient="horz" pos="1903"/>
        <p:guide pos="848"/>
        <p:guide pos="5478"/>
        <p:guide pos="2885"/>
        <p:guide pos="4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28" y="-7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59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34463"/>
            <a:ext cx="30527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9034463"/>
            <a:ext cx="30559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E3BF5257-EA02-4FF9-85D9-96C2C740DA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8113"/>
            <a:ext cx="5667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96013" y="138113"/>
            <a:ext cx="7874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27563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5949950"/>
            <a:ext cx="2479675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5000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>
                <a:latin typeface="Book Antiqua" panose="0204060205030503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89738" y="9148763"/>
            <a:ext cx="1936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>
                <a:latin typeface="Book Antiqua" panose="02040602050305030304" pitchFamily="18" charset="0"/>
              </a:defRPr>
            </a:lvl1pPr>
          </a:lstStyle>
          <a:p>
            <a:fld id="{1CA8F42F-0CF1-4F57-BF92-EAEA295E78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87BC2-6661-457D-BBB9-3CA4C3E9A43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350" y="6740525"/>
            <a:ext cx="6051550" cy="182563"/>
          </a:xfrm>
        </p:spPr>
        <p:txBody>
          <a:bodyPr wrap="square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EF7D2-F26A-4DF7-B219-C0B99D0492E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3738"/>
            <a:ext cx="4627563" cy="3470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6438" y="4903788"/>
            <a:ext cx="5805487" cy="341471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26" tIns="46113" rIns="92226" bIns="46113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3" name="Text Box 1029"/>
          <p:cNvSpPr txBox="1">
            <a:spLocks noChangeArrowheads="1"/>
          </p:cNvSpPr>
          <p:nvPr userDrawn="1"/>
        </p:nvSpPr>
        <p:spPr bwMode="auto">
          <a:xfrm>
            <a:off x="7989888" y="6119813"/>
            <a:ext cx="9017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  <a:latin typeface="Futura Md BT" pitchFamily="34" charset="0"/>
              </a:rPr>
              <a:t>Unit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6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1225550"/>
            <a:ext cx="2124075" cy="538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1225550"/>
            <a:ext cx="6221412" cy="5384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88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075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26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2600325"/>
            <a:ext cx="4152900" cy="4010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2600325"/>
            <a:ext cx="4154487" cy="4010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5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26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6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00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466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85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2600325"/>
            <a:ext cx="8459787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1225550"/>
            <a:ext cx="84407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5F8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8E"/>
          </a:solidFill>
          <a:latin typeface="Lucida Sans Unicode" panose="020B0602030504020204" pitchFamily="34" charset="0"/>
        </a:defRPr>
      </a:lvl9pPr>
    </p:titleStyle>
    <p:bodyStyle>
      <a:lvl1pPr marL="257175" indent="-257175" algn="l" rtl="0" eaLnBrk="0" fontAlgn="base" hangingPunct="0">
        <a:spcBef>
          <a:spcPct val="7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3200" b="1" kern="1200">
          <a:solidFill>
            <a:srgbClr val="118964"/>
          </a:solidFill>
          <a:latin typeface="+mn-lt"/>
          <a:ea typeface="+mn-ea"/>
          <a:cs typeface="+mn-cs"/>
        </a:defRPr>
      </a:lvl1pPr>
      <a:lvl2pPr marL="682625" indent="-423863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="1" kern="1200">
          <a:solidFill>
            <a:srgbClr val="118964"/>
          </a:solidFill>
          <a:latin typeface="+mn-lt"/>
          <a:ea typeface="+mn-ea"/>
          <a:cs typeface="+mn-cs"/>
        </a:defRPr>
      </a:lvl2pPr>
      <a:lvl3pPr marL="977900" indent="-293688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b="1" kern="1200">
          <a:solidFill>
            <a:srgbClr val="118964"/>
          </a:solidFill>
          <a:latin typeface="+mn-lt"/>
          <a:ea typeface="+mn-ea"/>
          <a:cs typeface="+mn-cs"/>
        </a:defRPr>
      </a:lvl3pPr>
      <a:lvl4pPr marL="1262063" indent="-282575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 kern="1200">
          <a:solidFill>
            <a:srgbClr val="118964"/>
          </a:solidFill>
          <a:latin typeface="+mn-lt"/>
          <a:ea typeface="+mn-ea"/>
          <a:cs typeface="+mn-cs"/>
        </a:defRPr>
      </a:lvl4pPr>
      <a:lvl5pPr marL="1506538" indent="-242888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 kern="1200">
          <a:solidFill>
            <a:srgbClr val="1189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2" name="Text Box 6"/>
          <p:cNvSpPr txBox="1">
            <a:spLocks noChangeArrowheads="1"/>
          </p:cNvSpPr>
          <p:nvPr/>
        </p:nvSpPr>
        <p:spPr bwMode="auto">
          <a:xfrm>
            <a:off x="1487488" y="3063875"/>
            <a:ext cx="439578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50000"/>
              </a:spcBef>
            </a:pPr>
            <a:endParaRPr lang="en-US" altLang="en-US" sz="2000" b="1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13.2 Charles’ Law</a:t>
            </a:r>
          </a:p>
        </p:txBody>
      </p:sp>
      <p:sp>
        <p:nvSpPr>
          <p:cNvPr id="2351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8463" y="2009775"/>
            <a:ext cx="8459787" cy="2295525"/>
          </a:xfrm>
        </p:spPr>
        <p:txBody>
          <a:bodyPr/>
          <a:lstStyle/>
          <a:p>
            <a:r>
              <a:rPr lang="en-US" altLang="en-US" sz="2800"/>
              <a:t>According to </a:t>
            </a:r>
            <a:r>
              <a:rPr lang="en-US" altLang="en-US" sz="2800" i="1">
                <a:solidFill>
                  <a:srgbClr val="0261CA"/>
                </a:solidFill>
              </a:rPr>
              <a:t>Charles’ law</a:t>
            </a:r>
            <a:r>
              <a:rPr lang="en-US" altLang="en-US" sz="2800"/>
              <a:t>, the volume of a gas increases with increasing temperature. </a:t>
            </a:r>
          </a:p>
          <a:p>
            <a:r>
              <a:rPr lang="en-US" altLang="en-US" sz="2800"/>
              <a:t>Volume decreases with decreasing temperature</a:t>
            </a:r>
            <a:r>
              <a:rPr lang="en-US" altLang="en-US" sz="2800" b="0"/>
              <a:t>.</a:t>
            </a:r>
          </a:p>
          <a:p>
            <a:endParaRPr lang="en-US" altLang="en-US" sz="2800"/>
          </a:p>
        </p:txBody>
      </p:sp>
      <p:pic>
        <p:nvPicPr>
          <p:cNvPr id="23511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6263"/>
            <a:ext cx="7661275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13.2 Charles’ Law</a:t>
            </a:r>
          </a:p>
        </p:txBody>
      </p:sp>
      <p:sp>
        <p:nvSpPr>
          <p:cNvPr id="235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2505075"/>
            <a:ext cx="4821237" cy="3114675"/>
          </a:xfrm>
        </p:spPr>
        <p:txBody>
          <a:bodyPr/>
          <a:lstStyle/>
          <a:p>
            <a:r>
              <a:rPr lang="en-US" altLang="en-US"/>
              <a:t>A hot-air balloon floats because the air inside is less dense than the air outside.</a:t>
            </a:r>
          </a:p>
          <a:p>
            <a:endParaRPr lang="en-US" altLang="en-US" b="0"/>
          </a:p>
          <a:p>
            <a:endParaRPr lang="en-US" altLang="en-US"/>
          </a:p>
        </p:txBody>
      </p:sp>
      <p:pic>
        <p:nvPicPr>
          <p:cNvPr id="23521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85950"/>
            <a:ext cx="33559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427038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Solving Problems</a:t>
            </a:r>
          </a:p>
        </p:txBody>
      </p:sp>
      <p:pic>
        <p:nvPicPr>
          <p:cNvPr id="2353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71575"/>
            <a:ext cx="1430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3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2313" y="2314575"/>
            <a:ext cx="7983537" cy="4086225"/>
          </a:xfrm>
        </p:spPr>
        <p:txBody>
          <a:bodyPr/>
          <a:lstStyle/>
          <a:p>
            <a:r>
              <a:rPr lang="en-US" altLang="en-US" sz="2800"/>
              <a:t>A can of hair spray has a pressure of 300 psi at room temperature 21°C. </a:t>
            </a:r>
          </a:p>
          <a:p>
            <a:r>
              <a:rPr lang="en-US" altLang="en-US" sz="2800"/>
              <a:t>The can is accidentally moved too close to a fire and its temperature increases to 295°C. </a:t>
            </a:r>
          </a:p>
          <a:p>
            <a:r>
              <a:rPr lang="en-US" altLang="en-US" sz="2800"/>
              <a:t>What is the final pressure in the can? (Round answer to nearest whole number.)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3263" y="1952625"/>
            <a:ext cx="8078787" cy="4905375"/>
          </a:xfrm>
        </p:spPr>
        <p:txBody>
          <a:bodyPr/>
          <a:lstStyle/>
          <a:p>
            <a:pPr marL="609600" indent="-609600">
              <a:spcBef>
                <a:spcPct val="2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/>
              <a:t>Looking for: </a:t>
            </a:r>
          </a:p>
          <a:p>
            <a:pPr marL="792163" lvl="1" indent="-533400">
              <a:spcBef>
                <a:spcPct val="25000"/>
              </a:spcBef>
            </a:pPr>
            <a:r>
              <a:rPr lang="en-US" altLang="en-US" sz="2400" b="0"/>
              <a:t>…final pressure in atmospheres (P</a:t>
            </a:r>
            <a:r>
              <a:rPr lang="en-US" altLang="en-US" sz="2400" b="0" baseline="-25000"/>
              <a:t>2</a:t>
            </a:r>
            <a:r>
              <a:rPr lang="en-US" altLang="en-US" sz="2400" b="0"/>
              <a:t>)</a:t>
            </a:r>
            <a:endParaRPr lang="en-US" altLang="en-US" sz="2400"/>
          </a:p>
          <a:p>
            <a:pPr marL="609600" indent="-609600">
              <a:spcBef>
                <a:spcPct val="2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/>
              <a:t>Given</a:t>
            </a:r>
            <a:endParaRPr lang="en-US" altLang="en-US" sz="2800">
              <a:sym typeface="Symbol" panose="05050102010706020507" pitchFamily="18" charset="2"/>
            </a:endParaRPr>
          </a:p>
          <a:p>
            <a:pPr marL="792163" lvl="1" indent="-533400">
              <a:spcBef>
                <a:spcPct val="25000"/>
              </a:spcBef>
            </a:pPr>
            <a:r>
              <a:rPr lang="en-US" altLang="en-US" sz="2400" b="0"/>
              <a:t>…P</a:t>
            </a:r>
            <a:r>
              <a:rPr lang="en-US" altLang="en-US" sz="2400" b="0" baseline="-25000"/>
              <a:t>1</a:t>
            </a:r>
            <a:r>
              <a:rPr lang="en-US" altLang="en-US" sz="2400" b="0"/>
              <a:t>= 300 atm, T</a:t>
            </a:r>
            <a:r>
              <a:rPr lang="en-US" altLang="en-US" sz="2400" b="0" baseline="-25000"/>
              <a:t>1</a:t>
            </a:r>
            <a:r>
              <a:rPr lang="en-US" altLang="en-US" sz="2400" b="0"/>
              <a:t> = 21 </a:t>
            </a:r>
            <a:r>
              <a:rPr lang="en-US" altLang="en-US" sz="2400">
                <a:sym typeface="Symbol" panose="05050102010706020507" pitchFamily="18" charset="2"/>
              </a:rPr>
              <a:t></a:t>
            </a:r>
            <a:r>
              <a:rPr lang="en-US" altLang="en-US" sz="2400" b="0">
                <a:sym typeface="Symbol" panose="05050102010706020507" pitchFamily="18" charset="2"/>
              </a:rPr>
              <a:t>C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  <a:r>
              <a:rPr lang="en-US" altLang="en-US" sz="2400" b="0"/>
              <a:t>, T</a:t>
            </a:r>
            <a:r>
              <a:rPr lang="en-US" altLang="en-US" sz="2400" b="0" baseline="-25000"/>
              <a:t>2</a:t>
            </a:r>
            <a:r>
              <a:rPr lang="en-US" altLang="en-US" sz="2400" b="0"/>
              <a:t> = 295 </a:t>
            </a:r>
            <a:r>
              <a:rPr lang="en-US" altLang="en-US" sz="2400">
                <a:sym typeface="Symbol" panose="05050102010706020507" pitchFamily="18" charset="2"/>
              </a:rPr>
              <a:t></a:t>
            </a:r>
            <a:r>
              <a:rPr lang="en-US" altLang="en-US" sz="2400" b="0">
                <a:sym typeface="Symbol" panose="05050102010706020507" pitchFamily="18" charset="2"/>
              </a:rPr>
              <a:t>C</a:t>
            </a:r>
            <a:endParaRPr lang="en-US" altLang="en-US" sz="2400" b="0"/>
          </a:p>
          <a:p>
            <a:pPr marL="609600" indent="-609600">
              <a:spcBef>
                <a:spcPct val="2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/>
              <a:t>Relationships:</a:t>
            </a:r>
          </a:p>
          <a:p>
            <a:pPr marL="792163" lvl="1" indent="-533400">
              <a:spcBef>
                <a:spcPct val="25000"/>
              </a:spcBef>
            </a:pPr>
            <a:r>
              <a:rPr lang="en-US" altLang="en-US" sz="2400" b="0"/>
              <a:t>Convert temps using K = </a:t>
            </a:r>
            <a:r>
              <a:rPr lang="en-US" altLang="en-US" sz="2400">
                <a:sym typeface="Symbol" panose="05050102010706020507" pitchFamily="18" charset="2"/>
              </a:rPr>
              <a:t></a:t>
            </a:r>
            <a:r>
              <a:rPr lang="en-US" altLang="en-US" sz="2400" b="0">
                <a:sym typeface="Symbol" panose="05050102010706020507" pitchFamily="18" charset="2"/>
              </a:rPr>
              <a:t>C</a:t>
            </a:r>
            <a:r>
              <a:rPr lang="en-US" altLang="en-US" sz="2400" b="0"/>
              <a:t> + 273</a:t>
            </a:r>
          </a:p>
          <a:p>
            <a:pPr marL="792163" lvl="1" indent="-533400">
              <a:spcBef>
                <a:spcPct val="25000"/>
              </a:spcBef>
            </a:pPr>
            <a:r>
              <a:rPr lang="en-US" altLang="en-US" sz="2400" b="0"/>
              <a:t>Charles’ Law:  P</a:t>
            </a:r>
            <a:r>
              <a:rPr lang="en-US" altLang="en-US" sz="2400" b="0" baseline="-25000"/>
              <a:t>1</a:t>
            </a:r>
            <a:r>
              <a:rPr lang="en-US" altLang="en-US" sz="2400" b="0"/>
              <a:t>/T</a:t>
            </a:r>
            <a:r>
              <a:rPr lang="en-US" altLang="en-US" sz="2400" b="0" baseline="-25000"/>
              <a:t>1</a:t>
            </a:r>
            <a:r>
              <a:rPr lang="en-US" altLang="en-US" sz="2400" b="0"/>
              <a:t> = P</a:t>
            </a:r>
            <a:r>
              <a:rPr lang="en-US" altLang="en-US" sz="2400" b="0" baseline="-25000"/>
              <a:t>2</a:t>
            </a:r>
            <a:r>
              <a:rPr lang="en-US" altLang="en-US" sz="2400" b="0"/>
              <a:t>/T</a:t>
            </a:r>
            <a:r>
              <a:rPr lang="en-US" altLang="en-US" sz="2400" b="0" baseline="-25000"/>
              <a:t>2</a:t>
            </a:r>
            <a:endParaRPr lang="en-US" altLang="en-US" sz="2400" baseline="-25000"/>
          </a:p>
          <a:p>
            <a:pPr marL="609600" indent="-609600">
              <a:spcBef>
                <a:spcPct val="25000"/>
              </a:spcBef>
              <a:buFont typeface="Wingdings" panose="05000000000000000000" pitchFamily="2" charset="2"/>
              <a:buAutoNum type="arabicPeriod"/>
            </a:pPr>
            <a:r>
              <a:rPr lang="en-US" altLang="en-US" sz="2800"/>
              <a:t>Solution</a:t>
            </a:r>
          </a:p>
          <a:p>
            <a:pPr marL="792163" lvl="1" indent="-533400">
              <a:spcBef>
                <a:spcPct val="25000"/>
              </a:spcBef>
            </a:pPr>
            <a:r>
              <a:rPr lang="en-US" altLang="en-US" sz="2400" b="0"/>
              <a:t>Rearrange equation so P</a:t>
            </a:r>
            <a:r>
              <a:rPr lang="en-US" altLang="en-US" sz="2400" b="0" baseline="-25000"/>
              <a:t>2</a:t>
            </a:r>
            <a:r>
              <a:rPr lang="en-US" altLang="en-US" sz="2400" b="0"/>
              <a:t> = P</a:t>
            </a:r>
            <a:r>
              <a:rPr lang="en-US" altLang="en-US" sz="2400" b="0" baseline="-25000"/>
              <a:t>1</a:t>
            </a:r>
            <a:r>
              <a:rPr lang="en-US" altLang="en-US" sz="2400" b="0"/>
              <a:t>xT</a:t>
            </a:r>
            <a:r>
              <a:rPr lang="en-US" altLang="en-US" sz="2400" b="0" baseline="-25000"/>
              <a:t>2</a:t>
            </a:r>
            <a:r>
              <a:rPr lang="en-US" altLang="en-US" sz="2400" b="0"/>
              <a:t> / T</a:t>
            </a:r>
            <a:r>
              <a:rPr lang="en-US" altLang="en-US" sz="2400" b="0" baseline="-25000"/>
              <a:t>1</a:t>
            </a:r>
          </a:p>
          <a:p>
            <a:pPr marL="792163" lvl="1" indent="-533400">
              <a:spcBef>
                <a:spcPct val="25000"/>
              </a:spcBef>
            </a:pPr>
            <a:r>
              <a:rPr lang="en-US" altLang="en-US" sz="2400" b="0"/>
              <a:t>P</a:t>
            </a:r>
            <a:r>
              <a:rPr lang="en-US" altLang="en-US" sz="2400" b="0" baseline="-25000"/>
              <a:t>2</a:t>
            </a:r>
            <a:r>
              <a:rPr lang="en-US" altLang="en-US" sz="2400" b="0"/>
              <a:t> =  300 atm. x 568K / 294K = </a:t>
            </a:r>
            <a:r>
              <a:rPr lang="en-US" altLang="en-US" sz="2400">
                <a:solidFill>
                  <a:srgbClr val="FF3300"/>
                </a:solidFill>
              </a:rPr>
              <a:t>580 atm</a:t>
            </a:r>
            <a:r>
              <a:rPr lang="en-US" altLang="en-US" sz="2400" b="0"/>
              <a:t>.</a:t>
            </a:r>
          </a:p>
        </p:txBody>
      </p:sp>
      <p:sp>
        <p:nvSpPr>
          <p:cNvPr id="2354179" name="Rectangle 3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427038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Solving Problems</a:t>
            </a:r>
          </a:p>
        </p:txBody>
      </p:sp>
      <p:pic>
        <p:nvPicPr>
          <p:cNvPr id="235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71575"/>
            <a:ext cx="1430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Chapter Thirteen:  The Behavior of Gases</a:t>
            </a:r>
          </a:p>
        </p:txBody>
      </p:sp>
      <p:sp>
        <p:nvSpPr>
          <p:cNvPr id="107213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1282700" y="2600325"/>
            <a:ext cx="7575550" cy="4010025"/>
          </a:xfrm>
        </p:spPr>
        <p:txBody>
          <a:bodyPr/>
          <a:lstStyle/>
          <a:p>
            <a:r>
              <a:rPr lang="en-US" altLang="en-US" sz="3600"/>
              <a:t>13.1  Gases, Pressure, and the 			Atmosphere</a:t>
            </a:r>
          </a:p>
          <a:p>
            <a:r>
              <a:rPr lang="en-US" altLang="en-US" sz="3600"/>
              <a:t>13.2  The Gas Laws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13.2 Boyle’s Law</a:t>
            </a:r>
          </a:p>
        </p:txBody>
      </p:sp>
      <p:sp>
        <p:nvSpPr>
          <p:cNvPr id="221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171950" cy="4381500"/>
          </a:xfrm>
        </p:spPr>
        <p:txBody>
          <a:bodyPr/>
          <a:lstStyle/>
          <a:p>
            <a:pPr marL="609600" indent="-609600"/>
            <a:r>
              <a:rPr lang="en-US" altLang="en-US" sz="2800"/>
              <a:t>When you squeeze a fixed quantity of gas into a smaller volume the pressure goes up. </a:t>
            </a:r>
          </a:p>
          <a:p>
            <a:pPr marL="609600" indent="-609600"/>
            <a:r>
              <a:rPr lang="en-US" altLang="en-US" sz="2800"/>
              <a:t>This rule is known as </a:t>
            </a:r>
            <a:r>
              <a:rPr lang="en-US" altLang="en-US" sz="2800" i="1">
                <a:solidFill>
                  <a:srgbClr val="0261CA"/>
                </a:solidFill>
              </a:rPr>
              <a:t>Boyle’s law</a:t>
            </a:r>
            <a:r>
              <a:rPr lang="en-US" altLang="en-US" sz="2800"/>
              <a:t>.</a:t>
            </a:r>
            <a:endParaRPr lang="en-US" altLang="en-US" sz="2800">
              <a:solidFill>
                <a:srgbClr val="CC0000"/>
              </a:solidFill>
            </a:endParaRPr>
          </a:p>
        </p:txBody>
      </p:sp>
      <p:pic>
        <p:nvPicPr>
          <p:cNvPr id="2215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981200"/>
            <a:ext cx="3849687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13.2 Boyle’s Law</a:t>
            </a:r>
          </a:p>
        </p:txBody>
      </p:sp>
      <p:pic>
        <p:nvPicPr>
          <p:cNvPr id="2337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288"/>
            <a:ext cx="89535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427038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Solving Problems</a:t>
            </a:r>
          </a:p>
        </p:txBody>
      </p:sp>
      <p:pic>
        <p:nvPicPr>
          <p:cNvPr id="2182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71575"/>
            <a:ext cx="1430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2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2313" y="2314575"/>
            <a:ext cx="7907337" cy="4086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A kit used to fix flat tires consists of an aerosol can containing compressed air and a patch to seal the hole in the tire.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Suppose 5 liters of air at atmospheric pressure (1 atm) is compressed into a 0.5 liter aerosol can. What is the pressure of the compressed air in the can?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Assume no change in temperature or mass.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3263" y="1952625"/>
            <a:ext cx="8078787" cy="49053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AutoNum type="arabicPeriod"/>
            </a:pPr>
            <a:r>
              <a:rPr lang="en-US" altLang="en-US"/>
              <a:t>Looking for: </a:t>
            </a:r>
          </a:p>
          <a:p>
            <a:pPr marL="792163" lvl="1" indent="-533400">
              <a:lnSpc>
                <a:spcPct val="90000"/>
              </a:lnSpc>
              <a:spcBef>
                <a:spcPct val="25000"/>
              </a:spcBef>
            </a:pPr>
            <a:r>
              <a:rPr lang="en-US" altLang="en-US" b="0"/>
              <a:t>…final pressure in atmospheres (P</a:t>
            </a:r>
            <a:r>
              <a:rPr lang="en-US" altLang="en-US" b="0" baseline="-25000"/>
              <a:t>2</a:t>
            </a:r>
            <a:r>
              <a:rPr lang="en-US" altLang="en-US" b="0"/>
              <a:t>)</a:t>
            </a:r>
            <a:endParaRPr lang="en-US" altLang="en-US"/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AutoNum type="arabicPeriod"/>
            </a:pPr>
            <a:r>
              <a:rPr lang="en-US" altLang="en-US"/>
              <a:t>Given</a:t>
            </a:r>
          </a:p>
          <a:p>
            <a:pPr marL="792163" lvl="1" indent="-533400">
              <a:lnSpc>
                <a:spcPct val="90000"/>
              </a:lnSpc>
              <a:spcBef>
                <a:spcPct val="25000"/>
              </a:spcBef>
            </a:pPr>
            <a:r>
              <a:rPr lang="en-US" altLang="en-US" b="0"/>
              <a:t>…V</a:t>
            </a:r>
            <a:r>
              <a:rPr lang="en-US" altLang="en-US" b="0" baseline="-25000"/>
              <a:t>1</a:t>
            </a:r>
            <a:r>
              <a:rPr lang="en-US" altLang="en-US" b="0"/>
              <a:t> = 5 L , P</a:t>
            </a:r>
            <a:r>
              <a:rPr lang="en-US" altLang="en-US" b="0" baseline="-25000"/>
              <a:t>1</a:t>
            </a:r>
            <a:r>
              <a:rPr lang="en-US" altLang="en-US" b="0"/>
              <a:t>= 1 atm, V</a:t>
            </a:r>
            <a:r>
              <a:rPr lang="en-US" altLang="en-US" b="0" baseline="-25000"/>
              <a:t>2</a:t>
            </a:r>
            <a:r>
              <a:rPr lang="en-US" altLang="en-US" b="0"/>
              <a:t> = .5 L</a:t>
            </a:r>
            <a:endParaRPr lang="en-US" altLang="en-US"/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AutoNum type="arabicPeriod"/>
            </a:pPr>
            <a:r>
              <a:rPr lang="en-US" altLang="en-US"/>
              <a:t>Relationships:</a:t>
            </a:r>
          </a:p>
          <a:p>
            <a:pPr marL="792163" lvl="1" indent="-533400">
              <a:lnSpc>
                <a:spcPct val="90000"/>
              </a:lnSpc>
              <a:spcBef>
                <a:spcPct val="25000"/>
              </a:spcBef>
            </a:pPr>
            <a:r>
              <a:rPr lang="en-US" altLang="en-US" b="0"/>
              <a:t>Boyle’s Law:  P</a:t>
            </a:r>
            <a:r>
              <a:rPr lang="en-US" altLang="en-US" b="0" baseline="-25000"/>
              <a:t>1</a:t>
            </a:r>
            <a:r>
              <a:rPr lang="en-US" altLang="en-US" b="0"/>
              <a:t>V</a:t>
            </a:r>
            <a:r>
              <a:rPr lang="en-US" altLang="en-US" b="0" baseline="-25000"/>
              <a:t>1</a:t>
            </a:r>
            <a:r>
              <a:rPr lang="en-US" altLang="en-US" b="0"/>
              <a:t> = P</a:t>
            </a:r>
            <a:r>
              <a:rPr lang="en-US" altLang="en-US" b="0" baseline="-25000"/>
              <a:t>2</a:t>
            </a:r>
            <a:r>
              <a:rPr lang="en-US" altLang="en-US" b="0"/>
              <a:t>V</a:t>
            </a:r>
            <a:r>
              <a:rPr lang="en-US" altLang="en-US" b="0" baseline="-25000"/>
              <a:t>2</a:t>
            </a:r>
            <a:endParaRPr lang="en-US" altLang="en-US" baseline="-25000"/>
          </a:p>
          <a:p>
            <a:pPr marL="609600" indent="-609600">
              <a:lnSpc>
                <a:spcPct val="90000"/>
              </a:lnSpc>
              <a:spcBef>
                <a:spcPct val="25000"/>
              </a:spcBef>
              <a:buFont typeface="Wingdings" panose="05000000000000000000" pitchFamily="2" charset="2"/>
              <a:buAutoNum type="arabicPeriod"/>
            </a:pPr>
            <a:r>
              <a:rPr lang="en-US" altLang="en-US"/>
              <a:t>Solution</a:t>
            </a:r>
          </a:p>
          <a:p>
            <a:pPr marL="792163" lvl="1" indent="-533400">
              <a:lnSpc>
                <a:spcPct val="90000"/>
              </a:lnSpc>
              <a:spcBef>
                <a:spcPct val="25000"/>
              </a:spcBef>
            </a:pPr>
            <a:r>
              <a:rPr lang="en-US" altLang="en-US" b="0"/>
              <a:t>Rearrange equation so P</a:t>
            </a:r>
            <a:r>
              <a:rPr lang="en-US" altLang="en-US" b="0" baseline="-25000"/>
              <a:t>2</a:t>
            </a:r>
            <a:r>
              <a:rPr lang="en-US" altLang="en-US" b="0"/>
              <a:t> = P</a:t>
            </a:r>
            <a:r>
              <a:rPr lang="en-US" altLang="en-US" b="0" baseline="-25000"/>
              <a:t>1</a:t>
            </a:r>
            <a:r>
              <a:rPr lang="en-US" altLang="en-US" b="0"/>
              <a:t>V</a:t>
            </a:r>
            <a:r>
              <a:rPr lang="en-US" altLang="en-US" b="0" baseline="-25000"/>
              <a:t>1</a:t>
            </a:r>
            <a:r>
              <a:rPr lang="en-US" altLang="en-US" b="0"/>
              <a:t> / V</a:t>
            </a:r>
            <a:r>
              <a:rPr lang="en-US" altLang="en-US" b="0" baseline="-25000"/>
              <a:t>2</a:t>
            </a:r>
          </a:p>
          <a:p>
            <a:pPr marL="792163" lvl="1" indent="-533400">
              <a:lnSpc>
                <a:spcPct val="90000"/>
              </a:lnSpc>
              <a:spcBef>
                <a:spcPct val="25000"/>
              </a:spcBef>
            </a:pPr>
            <a:r>
              <a:rPr lang="en-US" altLang="en-US" b="0"/>
              <a:t>P</a:t>
            </a:r>
            <a:r>
              <a:rPr lang="en-US" altLang="en-US" b="0" baseline="-25000"/>
              <a:t>2</a:t>
            </a:r>
            <a:r>
              <a:rPr lang="en-US" altLang="en-US" b="0"/>
              <a:t> = 1atm x 5.0 L/ 0.5 L = </a:t>
            </a:r>
            <a:r>
              <a:rPr lang="en-US" altLang="en-US">
                <a:solidFill>
                  <a:srgbClr val="FF3300"/>
                </a:solidFill>
              </a:rPr>
              <a:t>10 atm</a:t>
            </a:r>
            <a:r>
              <a:rPr lang="en-US" altLang="en-US" b="0"/>
              <a:t>.</a:t>
            </a:r>
          </a:p>
        </p:txBody>
      </p:sp>
      <p:sp>
        <p:nvSpPr>
          <p:cNvPr id="2181124" name="Rectangle 4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427038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Solving Problems</a:t>
            </a:r>
          </a:p>
        </p:txBody>
      </p:sp>
      <p:pic>
        <p:nvPicPr>
          <p:cNvPr id="2181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71575"/>
            <a:ext cx="14303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13.2 Pressure and Temperature</a:t>
            </a:r>
          </a:p>
        </p:txBody>
      </p:sp>
      <p:sp>
        <p:nvSpPr>
          <p:cNvPr id="2348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6563" y="2162175"/>
            <a:ext cx="5145087" cy="4448175"/>
          </a:xfrm>
        </p:spPr>
        <p:txBody>
          <a:bodyPr/>
          <a:lstStyle/>
          <a:p>
            <a:r>
              <a:rPr lang="en-US" altLang="en-US" sz="2800"/>
              <a:t>The pressure of a gas is affected by temperature changes. </a:t>
            </a:r>
          </a:p>
          <a:p>
            <a:r>
              <a:rPr lang="en-US" altLang="en-US" sz="2800"/>
              <a:t>If the mass and volume are kept constant, the pressure goes up when the temperature goes up, and down when the temperature goes down.</a:t>
            </a:r>
          </a:p>
        </p:txBody>
      </p:sp>
      <p:pic>
        <p:nvPicPr>
          <p:cNvPr id="2348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1871663"/>
            <a:ext cx="353218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13.2 Gay-Lussac’s Law</a:t>
            </a:r>
          </a:p>
        </p:txBody>
      </p:sp>
      <p:pic>
        <p:nvPicPr>
          <p:cNvPr id="2349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988"/>
            <a:ext cx="9144000" cy="284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/>
          <a:lstStyle/>
          <a:p>
            <a:r>
              <a:rPr lang="en-US" altLang="en-US"/>
              <a:t>13.2 Pressure and Temperature</a:t>
            </a:r>
          </a:p>
        </p:txBody>
      </p:sp>
      <p:sp>
        <p:nvSpPr>
          <p:cNvPr id="235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63" y="2162175"/>
            <a:ext cx="8231187" cy="229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Any time we apply gas laws, the the temperature must be in Kelvins.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Only the Kelvin scale starts from absolute zero, when energy of particles is theoretically zero.</a:t>
            </a:r>
          </a:p>
        </p:txBody>
      </p:sp>
      <p:pic>
        <p:nvPicPr>
          <p:cNvPr id="2350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589463"/>
            <a:ext cx="402272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t MT Bold and Ariel Bold">
  <a:themeElements>
    <a:clrScheme name="Fut MT Bold and Ariel Bold 2">
      <a:dk1>
        <a:srgbClr val="3E8E75"/>
      </a:dk1>
      <a:lt1>
        <a:srgbClr val="FFFFFF"/>
      </a:lt1>
      <a:dk2>
        <a:srgbClr val="3E598E"/>
      </a:dk2>
      <a:lt2>
        <a:srgbClr val="4D4D4D"/>
      </a:lt2>
      <a:accent1>
        <a:srgbClr val="6CA527"/>
      </a:accent1>
      <a:accent2>
        <a:srgbClr val="FF9900"/>
      </a:accent2>
      <a:accent3>
        <a:srgbClr val="FFFFFF"/>
      </a:accent3>
      <a:accent4>
        <a:srgbClr val="347863"/>
      </a:accent4>
      <a:accent5>
        <a:srgbClr val="BACFAC"/>
      </a:accent5>
      <a:accent6>
        <a:srgbClr val="E78A00"/>
      </a:accent6>
      <a:hlink>
        <a:srgbClr val="FFCC00"/>
      </a:hlink>
      <a:folHlink>
        <a:srgbClr val="6666FF"/>
      </a:folHlink>
    </a:clrScheme>
    <a:fontScheme name="Fut MT Bold and Ariel Bold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anose="05000000000000000000" pitchFamily="2" charset="2"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anose="020B0502020104020203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1"/>
          </a:buClr>
          <a:buSzPct val="90000"/>
          <a:buFont typeface="Wingdings" panose="05000000000000000000" pitchFamily="2" charset="2"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Gill Sans MT" panose="020B0502020104020203" pitchFamily="34" charset="0"/>
          </a:defRPr>
        </a:defPPr>
      </a:lstStyle>
    </a:lnDef>
  </a:objectDefaults>
  <a:extraClrSchemeLst>
    <a:extraClrScheme>
      <a:clrScheme name="Fut MT Bold and Ariel Bold 1">
        <a:dk1>
          <a:srgbClr val="3E8E75"/>
        </a:dk1>
        <a:lt1>
          <a:srgbClr val="FFFFFF"/>
        </a:lt1>
        <a:dk2>
          <a:srgbClr val="066FC6"/>
        </a:dk2>
        <a:lt2>
          <a:srgbClr val="4D4D4D"/>
        </a:lt2>
        <a:accent1>
          <a:srgbClr val="6CA527"/>
        </a:accent1>
        <a:accent2>
          <a:srgbClr val="FF9900"/>
        </a:accent2>
        <a:accent3>
          <a:srgbClr val="FFFFFF"/>
        </a:accent3>
        <a:accent4>
          <a:srgbClr val="347863"/>
        </a:accent4>
        <a:accent5>
          <a:srgbClr val="BACFAC"/>
        </a:accent5>
        <a:accent6>
          <a:srgbClr val="E78A00"/>
        </a:accent6>
        <a:hlink>
          <a:srgbClr val="FFCC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t MT Bold and Ariel Bold 2">
        <a:dk1>
          <a:srgbClr val="3E8E75"/>
        </a:dk1>
        <a:lt1>
          <a:srgbClr val="FFFFFF"/>
        </a:lt1>
        <a:dk2>
          <a:srgbClr val="3E598E"/>
        </a:dk2>
        <a:lt2>
          <a:srgbClr val="4D4D4D"/>
        </a:lt2>
        <a:accent1>
          <a:srgbClr val="6CA527"/>
        </a:accent1>
        <a:accent2>
          <a:srgbClr val="FF9900"/>
        </a:accent2>
        <a:accent3>
          <a:srgbClr val="FFFFFF"/>
        </a:accent3>
        <a:accent4>
          <a:srgbClr val="347863"/>
        </a:accent4>
        <a:accent5>
          <a:srgbClr val="BACFAC"/>
        </a:accent5>
        <a:accent6>
          <a:srgbClr val="E78A00"/>
        </a:accent6>
        <a:hlink>
          <a:srgbClr val="FFCC0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F:\INTERNAL\Teacher II\Comic_Sans-Red_W_Heony.pot</Template>
  <TotalTime>11907</TotalTime>
  <Words>352</Words>
  <Application>Microsoft Office PowerPoint</Application>
  <PresentationFormat>On-screen Show (4:3)</PresentationFormat>
  <Paragraphs>48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Fut MT Bold and Ariel Bold</vt:lpstr>
      <vt:lpstr>PowerPoint Presentation</vt:lpstr>
      <vt:lpstr>Chapter Thirteen:  The Behavior of Gases</vt:lpstr>
      <vt:lpstr>13.2 Boyle’s Law</vt:lpstr>
      <vt:lpstr>13.2 Boyle’s Law</vt:lpstr>
      <vt:lpstr>Solving Problems</vt:lpstr>
      <vt:lpstr>Solving Problems</vt:lpstr>
      <vt:lpstr>13.2 Pressure and Temperature</vt:lpstr>
      <vt:lpstr>13.2 Gay-Lussac’s Law</vt:lpstr>
      <vt:lpstr>13.2 Pressure and Temperature</vt:lpstr>
      <vt:lpstr>13.2 Charles’ Law</vt:lpstr>
      <vt:lpstr>13.2 Charles’ Law</vt:lpstr>
      <vt:lpstr>Solving Problems</vt:lpstr>
      <vt:lpstr>Solving Problems</vt:lpstr>
    </vt:vector>
  </TitlesOfParts>
  <Manager/>
  <Company>MORGAN STANLEY DEAN WITTER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EPS Shell Presentation</dc:title>
  <dc:creator>Kathleen Woodring</dc:creator>
  <dc:description>Copyright 1999 MSDW</dc:description>
  <cp:lastModifiedBy>CORY ORT</cp:lastModifiedBy>
  <cp:revision>788</cp:revision>
  <cp:lastPrinted>2001-06-20T17:00:32Z</cp:lastPrinted>
  <dcterms:created xsi:type="dcterms:W3CDTF">1998-10-16T19:39:53Z</dcterms:created>
  <dcterms:modified xsi:type="dcterms:W3CDTF">2017-10-19T17:01:50Z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Woodring G u641136</vt:lpwstr>
  </property>
  <property fmtid="{D5CDD505-2E9C-101B-9397-08002B2CF9AE}" pid="3" name="Proprietary_Classification">
    <vt:lpwstr>PERSONAL</vt:lpwstr>
  </property>
  <property fmtid="{D5CDD505-2E9C-101B-9397-08002B2CF9AE}" pid="4" name="Retention_Period">
    <vt:lpwstr/>
  </property>
  <property fmtid="{D5CDD505-2E9C-101B-9397-08002B2CF9AE}" pid="5" name="Retention_Period_Start_Date">
    <vt:lpwstr/>
  </property>
  <property fmtid="{D5CDD505-2E9C-101B-9397-08002B2CF9AE}" pid="6" name="Retention_Period_Trigger">
    <vt:lpwstr>General Business Record</vt:lpwstr>
  </property>
  <property fmtid="{D5CDD505-2E9C-101B-9397-08002B2CF9AE}" pid="7" name="Reason_Document_Frozen">
    <vt:lpwstr/>
  </property>
  <property fmtid="{D5CDD505-2E9C-101B-9397-08002B2CF9AE}" pid="8" name="Expiration_Date">
    <vt:lpwstr>7/8/2007</vt:lpwstr>
  </property>
</Properties>
</file>