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141A-17E7-4585-8ADE-417DA5DB104F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F664-31E7-431D-968B-D9D49FF0F7E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141A-17E7-4585-8ADE-417DA5DB104F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F664-31E7-431D-968B-D9D49FF0F7E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141A-17E7-4585-8ADE-417DA5DB104F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F664-31E7-431D-968B-D9D49FF0F7E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141A-17E7-4585-8ADE-417DA5DB104F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F664-31E7-431D-968B-D9D49FF0F7E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141A-17E7-4585-8ADE-417DA5DB104F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F664-31E7-431D-968B-D9D49FF0F7E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141A-17E7-4585-8ADE-417DA5DB104F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F664-31E7-431D-968B-D9D49FF0F7E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141A-17E7-4585-8ADE-417DA5DB104F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F664-31E7-431D-968B-D9D49FF0F7E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141A-17E7-4585-8ADE-417DA5DB104F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F664-31E7-431D-968B-D9D49FF0F7E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141A-17E7-4585-8ADE-417DA5DB104F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F664-31E7-431D-968B-D9D49FF0F7E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141A-17E7-4585-8ADE-417DA5DB104F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F664-31E7-431D-968B-D9D49FF0F7E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3141A-17E7-4585-8ADE-417DA5DB104F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F664-31E7-431D-968B-D9D49FF0F7E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3141A-17E7-4585-8ADE-417DA5DB104F}" type="datetimeFigureOut">
              <a:rPr lang="es-ES" smtClean="0"/>
              <a:pPr/>
              <a:t>13/11/2016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CF664-31E7-431D-968B-D9D49FF0F7EB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71604" y="2428868"/>
            <a:ext cx="634603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7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Chemical</a:t>
            </a:r>
            <a:r>
              <a:rPr lang="es-E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Bonds</a:t>
            </a:r>
            <a:endParaRPr lang="es-E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6866" name="Picture 2" descr="http://www.daviddarling.info/images/covalent_bond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4500558"/>
            <a:ext cx="3857652" cy="23574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642918"/>
            <a:ext cx="78581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</a:t>
            </a:r>
            <a:r>
              <a:rPr lang="en-US" sz="2000" b="1" dirty="0" smtClean="0"/>
              <a:t>) Decide how many pairs need to be shared to give 8 electrons total in the valance shell</a:t>
            </a:r>
          </a:p>
          <a:p>
            <a:endParaRPr lang="en-US" sz="2000" b="1" dirty="0"/>
          </a:p>
          <a:p>
            <a:r>
              <a:rPr lang="en-US" sz="2000" b="1" dirty="0" smtClean="0"/>
              <a:t>P (8-5)=3</a:t>
            </a:r>
          </a:p>
          <a:p>
            <a:r>
              <a:rPr lang="en-US" sz="2000" b="1" dirty="0" smtClean="0"/>
              <a:t>S and O (8-6)=2</a:t>
            </a:r>
          </a:p>
          <a:p>
            <a:r>
              <a:rPr lang="en-US" sz="2000" b="1" dirty="0" smtClean="0"/>
              <a:t>H (2-1)=1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785786" y="3143248"/>
            <a:ext cx="7643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3) Put the elements together with the less electronegative nonmetals surrounded by the other atoms</a:t>
            </a:r>
          </a:p>
          <a:p>
            <a:endParaRPr lang="en-US" sz="2000" b="1" dirty="0"/>
          </a:p>
          <a:p>
            <a:r>
              <a:rPr lang="en-US" sz="2000" b="1" dirty="0" smtClean="0"/>
              <a:t>PH3                                  H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       H          P           H</a:t>
            </a:r>
          </a:p>
          <a:p>
            <a:endParaRPr lang="en-US" sz="2000" b="1" dirty="0"/>
          </a:p>
          <a:p>
            <a:endParaRPr lang="en-US" sz="2000" b="1" dirty="0" smtClean="0"/>
          </a:p>
          <a:p>
            <a:r>
              <a:rPr lang="en-US" sz="2000" b="1" dirty="0" smtClean="0"/>
              <a:t>SO2                     O          S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O</a:t>
            </a:r>
          </a:p>
          <a:p>
            <a:endParaRPr lang="es-ES" sz="2000" b="1" dirty="0"/>
          </a:p>
        </p:txBody>
      </p:sp>
      <p:pic>
        <p:nvPicPr>
          <p:cNvPr id="27650" name="Picture 2" descr="http://www.daviddarling.info/images/covalent_bond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786322"/>
            <a:ext cx="3071834" cy="2071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1" y="571480"/>
            <a:ext cx="80010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4) Add all the electrons  </a:t>
            </a:r>
          </a:p>
          <a:p>
            <a:endParaRPr lang="en-US" sz="2400" b="1" dirty="0"/>
          </a:p>
          <a:p>
            <a:r>
              <a:rPr lang="en-US" sz="2400" b="1" dirty="0" smtClean="0"/>
              <a:t>5) If necessary, move pairs of electrons until every atom has 8 shared or unshared electrons</a:t>
            </a:r>
          </a:p>
          <a:p>
            <a:endParaRPr lang="en-US" sz="2400" b="1" dirty="0"/>
          </a:p>
          <a:p>
            <a:r>
              <a:rPr lang="en-US" sz="2400" b="1" dirty="0" smtClean="0"/>
              <a:t>6) Sharing 1,2,or 3 pairs between two atoms is acceptable</a:t>
            </a:r>
          </a:p>
          <a:p>
            <a:endParaRPr lang="en-US" sz="2400" b="1" dirty="0"/>
          </a:p>
          <a:p>
            <a:r>
              <a:rPr lang="en-US" sz="2400" b="1" dirty="0" smtClean="0"/>
              <a:t>7) Check that:</a:t>
            </a:r>
          </a:p>
          <a:p>
            <a:endParaRPr lang="en-US" sz="2400" b="1" dirty="0"/>
          </a:p>
          <a:p>
            <a:pPr marL="342900" indent="-342900">
              <a:buAutoNum type="alphaLcParenR"/>
            </a:pPr>
            <a:r>
              <a:rPr lang="en-US" sz="2400" b="1" dirty="0" smtClean="0"/>
              <a:t>Every atom has 8 electrons totals (2 for H)</a:t>
            </a:r>
          </a:p>
          <a:p>
            <a:pPr marL="342900" indent="-342900">
              <a:buAutoNum type="alphaLcParenR"/>
            </a:pPr>
            <a:endParaRPr lang="en-US" sz="2400" b="1" dirty="0"/>
          </a:p>
          <a:p>
            <a:pPr marL="342900" indent="-342900">
              <a:buAutoNum type="alphaLcParenR"/>
            </a:pPr>
            <a:r>
              <a:rPr lang="en-US" sz="2400" b="1" dirty="0" smtClean="0"/>
              <a:t>The total number of electrons is correct for the molecule</a:t>
            </a:r>
          </a:p>
          <a:p>
            <a:endParaRPr lang="en-US" dirty="0"/>
          </a:p>
          <a:p>
            <a:endParaRPr lang="es-ES" dirty="0"/>
          </a:p>
        </p:txBody>
      </p:sp>
      <p:pic>
        <p:nvPicPr>
          <p:cNvPr id="26626" name="Picture 2" descr="http://www.daviddarling.info/images/covalent_bond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5143500"/>
            <a:ext cx="249555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260648"/>
            <a:ext cx="8391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Exceptions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octet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Rule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628800"/>
            <a:ext cx="784887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Hydrogen forms bonds in which it is surrounded by only two electrons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Boron has just three valence electrons and tends to form bonds in which it is surrounded</a:t>
            </a:r>
          </a:p>
          <a:p>
            <a:r>
              <a:rPr lang="en-US" sz="2400" b="1" dirty="0" smtClean="0"/>
              <a:t> by six electrons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Other elements can be surrounded by more than 8 electrons when they combine with the highly </a:t>
            </a:r>
          </a:p>
          <a:p>
            <a:r>
              <a:rPr lang="en-US" sz="2400" b="1" dirty="0" smtClean="0"/>
              <a:t>Electronegative elements F, O and </a:t>
            </a:r>
            <a:r>
              <a:rPr lang="en-US" sz="2400" b="1" dirty="0" err="1" smtClean="0"/>
              <a:t>Cl</a:t>
            </a:r>
            <a:endParaRPr lang="en-US" sz="24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8280919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642918"/>
            <a:ext cx="764386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Chemical bonds are powerful electrostatic attractions that link atoms with each other</a:t>
            </a:r>
          </a:p>
          <a:p>
            <a:endParaRPr lang="en-US" sz="2000" b="1" dirty="0"/>
          </a:p>
          <a:p>
            <a:r>
              <a:rPr lang="en-US" sz="2000" b="1" dirty="0" smtClean="0"/>
              <a:t>How and Why Atoms Bond?</a:t>
            </a:r>
          </a:p>
          <a:p>
            <a:endParaRPr lang="en-US" sz="2000" b="1" dirty="0"/>
          </a:p>
          <a:p>
            <a:r>
              <a:rPr lang="en-US" sz="2000" b="1" dirty="0" smtClean="0"/>
              <a:t>Atoms tend to seek stable, low energy states .</a:t>
            </a:r>
          </a:p>
          <a:p>
            <a:endParaRPr lang="en-US" sz="2000" b="1" dirty="0"/>
          </a:p>
          <a:p>
            <a:r>
              <a:rPr lang="en-US" sz="2000" b="1" dirty="0" smtClean="0"/>
              <a:t>Un-bonded atoms have high energy, low stability electron configuration</a:t>
            </a:r>
          </a:p>
          <a:p>
            <a:endParaRPr lang="en-US" sz="2000" b="1" dirty="0"/>
          </a:p>
          <a:p>
            <a:r>
              <a:rPr lang="en-US" sz="2000" b="1" dirty="0" smtClean="0"/>
              <a:t>Bonded atoms have achieved greater stability by losing some of their energy</a:t>
            </a:r>
          </a:p>
          <a:p>
            <a:endParaRPr lang="en-US" sz="2000" b="1" dirty="0"/>
          </a:p>
          <a:p>
            <a:r>
              <a:rPr lang="en-US" sz="2000" b="1" dirty="0" smtClean="0"/>
              <a:t>Bonding processes release energy in the form of heat or light</a:t>
            </a:r>
          </a:p>
          <a:p>
            <a:endParaRPr lang="en-US" sz="2000" b="1" dirty="0"/>
          </a:p>
          <a:p>
            <a:r>
              <a:rPr lang="en-US" sz="2000" b="1" dirty="0" smtClean="0"/>
              <a:t>More Energy (less stable)</a:t>
            </a:r>
          </a:p>
          <a:p>
            <a:endParaRPr lang="en-US" sz="2000" b="1" dirty="0"/>
          </a:p>
          <a:p>
            <a:r>
              <a:rPr lang="en-US" sz="2000" b="1" dirty="0" smtClean="0"/>
              <a:t>Less energy (more stable)</a:t>
            </a:r>
            <a:endParaRPr lang="es-ES" sz="2000" b="1" dirty="0"/>
          </a:p>
        </p:txBody>
      </p:sp>
      <p:pic>
        <p:nvPicPr>
          <p:cNvPr id="35842" name="Picture 2" descr="http://www.daviddarling.info/images/covalent_bond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5143500"/>
            <a:ext cx="278605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7" y="714356"/>
            <a:ext cx="750099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Atoms seek certain arrangements of electrons, with 8 valence electrons being the most favorable</a:t>
            </a:r>
          </a:p>
          <a:p>
            <a:endParaRPr lang="en-US" sz="2000" b="1" dirty="0"/>
          </a:p>
          <a:p>
            <a:r>
              <a:rPr lang="en-US" sz="2000" b="1" dirty="0" smtClean="0"/>
              <a:t>Valence electrons: The most loosely bound electron, usually found in the outermost energy level</a:t>
            </a:r>
          </a:p>
          <a:p>
            <a:endParaRPr lang="en-US" sz="2000" b="1" dirty="0"/>
          </a:p>
          <a:p>
            <a:r>
              <a:rPr lang="en-US" sz="2000" b="1" dirty="0" smtClean="0"/>
              <a:t>Octet Rule:</a:t>
            </a:r>
          </a:p>
          <a:p>
            <a:endParaRPr lang="en-US" sz="2000" b="1" dirty="0"/>
          </a:p>
          <a:p>
            <a:r>
              <a:rPr lang="en-US" sz="2000" b="1" dirty="0" smtClean="0"/>
              <a:t>The tendency for atoms to react with other atoms in such a way that they have eight outer-level electrons</a:t>
            </a:r>
          </a:p>
          <a:p>
            <a:endParaRPr lang="en-US" sz="2000" b="1" dirty="0"/>
          </a:p>
          <a:p>
            <a:r>
              <a:rPr lang="en-US" sz="2000" b="1" dirty="0" smtClean="0"/>
              <a:t>Bonding processes rearrange the smallest number of electrons possible:</a:t>
            </a:r>
          </a:p>
          <a:p>
            <a:endParaRPr lang="en-US" sz="2000" b="1" dirty="0"/>
          </a:p>
          <a:p>
            <a:r>
              <a:rPr lang="en-US" sz="2000" b="1" dirty="0" smtClean="0"/>
              <a:t>Atoms with FEWER than 4 valence electrons tend to LOSE ELECTRONS</a:t>
            </a:r>
          </a:p>
          <a:p>
            <a:endParaRPr lang="en-US" sz="2000" b="1" dirty="0"/>
          </a:p>
          <a:p>
            <a:r>
              <a:rPr lang="en-US" sz="2000" b="1" dirty="0" smtClean="0"/>
              <a:t>Atoms with MORE than 4 tend to GAIN ELECTRONS</a:t>
            </a:r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s-ES" dirty="0"/>
          </a:p>
        </p:txBody>
      </p:sp>
      <p:pic>
        <p:nvPicPr>
          <p:cNvPr id="34818" name="Picture 2" descr="http://www.daviddarling.info/images/covalent_bond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8450" y="5357826"/>
            <a:ext cx="2495550" cy="1500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500042"/>
            <a:ext cx="81828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Bond </a:t>
            </a:r>
            <a:r>
              <a:rPr lang="es-E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Character</a:t>
            </a:r>
            <a:r>
              <a:rPr lang="es-E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es-E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What</a:t>
            </a:r>
            <a:r>
              <a:rPr lang="es-E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36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kind</a:t>
            </a:r>
            <a:r>
              <a:rPr lang="es-E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bond Am I</a:t>
            </a:r>
            <a:endParaRPr lang="es-E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57224" y="1428736"/>
            <a:ext cx="7122527" cy="38779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Three combinations of atoms can be bonded together:</a:t>
            </a:r>
          </a:p>
          <a:p>
            <a:endParaRPr lang="en-US" sz="2400" b="1" dirty="0"/>
          </a:p>
          <a:p>
            <a:r>
              <a:rPr lang="en-US" sz="2400" b="1" dirty="0" smtClean="0"/>
              <a:t>Metals and nonmetals- ionic</a:t>
            </a:r>
          </a:p>
          <a:p>
            <a:endParaRPr lang="en-US" sz="2400" b="1" dirty="0"/>
          </a:p>
          <a:p>
            <a:r>
              <a:rPr lang="en-US" sz="2400" b="1" dirty="0" smtClean="0"/>
              <a:t>Nonmetal and nonmetals-covalent</a:t>
            </a:r>
          </a:p>
          <a:p>
            <a:endParaRPr lang="en-US" sz="2400" b="1" dirty="0"/>
          </a:p>
          <a:p>
            <a:r>
              <a:rPr lang="en-US" sz="2400" b="1" dirty="0" smtClean="0"/>
              <a:t>Metals and metals-metallic</a:t>
            </a:r>
          </a:p>
          <a:p>
            <a:endParaRPr lang="en-US" sz="2400" b="1" dirty="0"/>
          </a:p>
          <a:p>
            <a:endParaRPr lang="en-US" dirty="0" smtClean="0"/>
          </a:p>
          <a:p>
            <a:endParaRPr lang="en-US" dirty="0"/>
          </a:p>
          <a:p>
            <a:endParaRPr lang="es-ES" dirty="0"/>
          </a:p>
        </p:txBody>
      </p:sp>
      <p:pic>
        <p:nvPicPr>
          <p:cNvPr id="33794" name="Picture 2" descr="http://www.daviddarling.info/images/covalent_bond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4643446"/>
            <a:ext cx="3500430" cy="22145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2910" y="642918"/>
            <a:ext cx="49836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Sample</a:t>
            </a:r>
            <a:r>
              <a:rPr lang="es-E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Problem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42911" y="1785926"/>
            <a:ext cx="77867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Predict the predominant type of bond that will form when the following atoms bond. Explain why</a:t>
            </a:r>
          </a:p>
          <a:p>
            <a:endParaRPr lang="en-US" sz="2400" b="1" dirty="0"/>
          </a:p>
          <a:p>
            <a:pPr marL="342900" indent="-342900">
              <a:buAutoNum type="alphaLcParenR"/>
            </a:pPr>
            <a:r>
              <a:rPr lang="en-US" sz="2400" b="1" dirty="0" smtClean="0"/>
              <a:t>N and O</a:t>
            </a:r>
          </a:p>
          <a:p>
            <a:pPr marL="342900" indent="-342900">
              <a:buAutoNum type="alphaLcParenR"/>
            </a:pPr>
            <a:endParaRPr lang="en-US" sz="2400" b="1" dirty="0"/>
          </a:p>
          <a:p>
            <a:pPr marL="342900" indent="-342900">
              <a:buAutoNum type="alphaLcParenR"/>
            </a:pPr>
            <a:r>
              <a:rPr lang="en-US" sz="2400" b="1" dirty="0" smtClean="0"/>
              <a:t>Ag and Cu</a:t>
            </a:r>
          </a:p>
          <a:p>
            <a:pPr marL="342900" indent="-342900">
              <a:buAutoNum type="alphaLcParenR"/>
            </a:pPr>
            <a:endParaRPr lang="en-US" sz="2400" b="1" dirty="0"/>
          </a:p>
          <a:p>
            <a:pPr marL="342900" indent="-342900">
              <a:buAutoNum type="alphaLcParenR"/>
            </a:pPr>
            <a:r>
              <a:rPr lang="en-US" sz="2400" b="1" dirty="0" smtClean="0"/>
              <a:t>Cs and F</a:t>
            </a:r>
            <a:endParaRPr lang="es-ES" sz="2400" b="1" dirty="0"/>
          </a:p>
        </p:txBody>
      </p:sp>
      <p:pic>
        <p:nvPicPr>
          <p:cNvPr id="32770" name="Picture 2" descr="http://www.daviddarling.info/images/covalent_bond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4714872"/>
            <a:ext cx="3429024" cy="2143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28596" y="500042"/>
            <a:ext cx="825713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Ionic</a:t>
            </a:r>
            <a:r>
              <a:rPr lang="es-E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Bonds: </a:t>
            </a:r>
            <a:r>
              <a:rPr lang="es-E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Transferring</a:t>
            </a:r>
            <a:r>
              <a:rPr lang="es-E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s-ES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Electrons</a:t>
            </a:r>
            <a:endParaRPr lang="es-E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714348" y="1571612"/>
            <a:ext cx="792961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Ionic bonds: The electrostatic attractions between oppositely charged ions in a solid.</a:t>
            </a:r>
          </a:p>
          <a:p>
            <a:endParaRPr lang="en-US" sz="2000" b="1" dirty="0"/>
          </a:p>
          <a:p>
            <a:r>
              <a:rPr lang="en-US" sz="2000" b="1" dirty="0" smtClean="0"/>
              <a:t>NA    one valance electrons</a:t>
            </a:r>
          </a:p>
          <a:p>
            <a:endParaRPr lang="en-US" sz="2000" b="1" dirty="0"/>
          </a:p>
          <a:p>
            <a:r>
              <a:rPr lang="en-US" sz="2000" b="1" dirty="0" err="1" smtClean="0"/>
              <a:t>Cl</a:t>
            </a:r>
            <a:r>
              <a:rPr lang="en-US" sz="2000" b="1" dirty="0" smtClean="0"/>
              <a:t>       seven valance electrons</a:t>
            </a:r>
          </a:p>
          <a:p>
            <a:endParaRPr lang="en-US" sz="2000" b="1" dirty="0"/>
          </a:p>
          <a:p>
            <a:r>
              <a:rPr lang="en-US" sz="2000" b="1" dirty="0" smtClean="0"/>
              <a:t>Since opposite charges attract the two ions stick together</a:t>
            </a:r>
          </a:p>
          <a:p>
            <a:endParaRPr lang="en-US" sz="2000" b="1" dirty="0"/>
          </a:p>
          <a:p>
            <a:r>
              <a:rPr lang="en-US" sz="2000" b="1" dirty="0" smtClean="0"/>
              <a:t>Their electron configuration becomes more stable.</a:t>
            </a:r>
          </a:p>
          <a:p>
            <a:endParaRPr lang="en-US" sz="2000" b="1" dirty="0"/>
          </a:p>
          <a:p>
            <a:r>
              <a:rPr lang="en-US" sz="2000" b="1" dirty="0" smtClean="0"/>
              <a:t>Compounds are electrically neutral meaning that the net electrical charge of all the ions must be 0</a:t>
            </a:r>
          </a:p>
          <a:p>
            <a:endParaRPr lang="en-US" dirty="0"/>
          </a:p>
          <a:p>
            <a:endParaRPr lang="es-ES" dirty="0"/>
          </a:p>
        </p:txBody>
      </p:sp>
      <p:pic>
        <p:nvPicPr>
          <p:cNvPr id="31746" name="Picture 2" descr="http://www.daviddarling.info/images/covalent_bond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8450" y="5429264"/>
            <a:ext cx="2495550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71472" y="571480"/>
            <a:ext cx="5534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Covalent Bonding:</a:t>
            </a:r>
            <a:endParaRPr lang="es-E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71472" y="1500174"/>
            <a:ext cx="821537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Nonmetals have large electro negativities, when they bond with each other, neither one will release the electrons  needed for there to be ionic bonding.</a:t>
            </a:r>
          </a:p>
          <a:p>
            <a:endParaRPr lang="en-US" sz="2000" b="1" dirty="0"/>
          </a:p>
          <a:p>
            <a:r>
              <a:rPr lang="en-US" sz="2000" b="1" dirty="0" smtClean="0"/>
              <a:t>They share electrons to gain a full outer energy level</a:t>
            </a:r>
          </a:p>
          <a:p>
            <a:endParaRPr lang="en-US" sz="2000" b="1" dirty="0"/>
          </a:p>
          <a:p>
            <a:r>
              <a:rPr lang="en-US" sz="2000" b="1" dirty="0" smtClean="0"/>
              <a:t>Bonds consisting of one or more shared pair of electrons are called: covalent bonds</a:t>
            </a:r>
          </a:p>
          <a:p>
            <a:endParaRPr lang="en-US" sz="2000" b="1" dirty="0"/>
          </a:p>
          <a:p>
            <a:r>
              <a:rPr lang="en-US" sz="2000" b="1" dirty="0" smtClean="0"/>
              <a:t>Double covalent bonds form when atoms need two additional electrons</a:t>
            </a:r>
          </a:p>
          <a:p>
            <a:endParaRPr lang="en-US" sz="2000" b="1" dirty="0"/>
          </a:p>
          <a:p>
            <a:r>
              <a:rPr lang="en-US" sz="2000" b="1" dirty="0" smtClean="0"/>
              <a:t>S (7)+ O (7) </a:t>
            </a:r>
          </a:p>
          <a:p>
            <a:endParaRPr lang="en-US" sz="2000" b="1" dirty="0"/>
          </a:p>
          <a:p>
            <a:r>
              <a:rPr lang="en-US" sz="2000" b="1" dirty="0" smtClean="0"/>
              <a:t>Triple covalent bonds form when atoms share three pairs of electrons</a:t>
            </a:r>
          </a:p>
          <a:p>
            <a:endParaRPr lang="en-US" sz="2000" b="1" dirty="0"/>
          </a:p>
          <a:p>
            <a:r>
              <a:rPr lang="en-US" sz="2000" b="1" dirty="0" smtClean="0"/>
              <a:t>N (5)+ N (5)</a:t>
            </a:r>
            <a:endParaRPr lang="es-ES" sz="2000" b="1" dirty="0"/>
          </a:p>
        </p:txBody>
      </p:sp>
      <p:pic>
        <p:nvPicPr>
          <p:cNvPr id="30722" name="Picture 2" descr="http://www.daviddarling.info/images/covalent_bond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8450" y="5572140"/>
            <a:ext cx="2495550" cy="128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57158" y="0"/>
            <a:ext cx="840723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Writing</a:t>
            </a:r>
            <a:r>
              <a:rPr lang="es-E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Electron-Dot</a:t>
            </a:r>
            <a:r>
              <a:rPr lang="es-E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4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Structures</a:t>
            </a:r>
            <a:endParaRPr lang="es-E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85720" y="785794"/>
            <a:ext cx="857256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Rules:</a:t>
            </a:r>
          </a:p>
          <a:p>
            <a:endParaRPr lang="en-US" sz="2000" b="1" dirty="0"/>
          </a:p>
          <a:p>
            <a:r>
              <a:rPr lang="en-US" sz="2000" b="1" dirty="0" smtClean="0"/>
              <a:t>1) Sharing occurs when one nonmetal bonds with another, or when two  identical nonmetals atoms bond.</a:t>
            </a:r>
          </a:p>
          <a:p>
            <a:r>
              <a:rPr lang="en-US" sz="2000" b="1" dirty="0" smtClean="0"/>
              <a:t>C-O                         </a:t>
            </a:r>
            <a:r>
              <a:rPr lang="en-US" sz="2000" b="1" dirty="0" err="1" smtClean="0"/>
              <a:t>Cl-Cl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2) Each atom generally reacts so as to form enough covalent bonds to have 8 electrons in the valence shell . </a:t>
            </a:r>
          </a:p>
          <a:p>
            <a:endParaRPr lang="en-US" sz="2000" b="1" dirty="0"/>
          </a:p>
          <a:p>
            <a:r>
              <a:rPr lang="en-US" sz="2000" b="1" dirty="0" smtClean="0"/>
              <a:t>3) Electrons are normally shared in pairs</a:t>
            </a:r>
          </a:p>
          <a:p>
            <a:endParaRPr lang="en-US" sz="2000" b="1" dirty="0"/>
          </a:p>
          <a:p>
            <a:r>
              <a:rPr lang="en-US" sz="2000" b="1" dirty="0" smtClean="0"/>
              <a:t>4) Hydrogen will share only one pair of electrons. The closer the atom is to the center of the periodic table ( </a:t>
            </a:r>
            <a:r>
              <a:rPr lang="en-US" sz="2000" b="1" dirty="0" err="1" smtClean="0"/>
              <a:t>Gropup</a:t>
            </a:r>
            <a:r>
              <a:rPr lang="en-US" sz="2000" b="1" dirty="0" smtClean="0"/>
              <a:t> IVA) the more likely is to be the central atom</a:t>
            </a:r>
          </a:p>
          <a:p>
            <a:endParaRPr lang="en-US" sz="2000" b="1" dirty="0"/>
          </a:p>
          <a:p>
            <a:r>
              <a:rPr lang="en-US" sz="2000" b="1" dirty="0" smtClean="0"/>
              <a:t>5) The number of shared pairs of electrons is frequently equal to the difference: 8-family #:     8-VI= 8-6=2 electron pairs shared</a:t>
            </a:r>
          </a:p>
          <a:p>
            <a:endParaRPr lang="en-US" sz="2000" b="1" dirty="0"/>
          </a:p>
          <a:p>
            <a:r>
              <a:rPr lang="en-US" sz="2000" b="1" dirty="0" smtClean="0"/>
              <a:t>6) There are some exceptions</a:t>
            </a:r>
          </a:p>
          <a:p>
            <a:endParaRPr lang="en-US" dirty="0" smtClean="0"/>
          </a:p>
          <a:p>
            <a:endParaRPr lang="en-US" dirty="0"/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2547" y="428604"/>
            <a:ext cx="882145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Steps</a:t>
            </a:r>
            <a:r>
              <a:rPr lang="es-E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</a:t>
            </a:r>
            <a:r>
              <a:rPr lang="es-E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drawing</a:t>
            </a:r>
            <a:r>
              <a:rPr lang="es-E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s-E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electron-dot</a:t>
            </a:r>
            <a:r>
              <a:rPr lang="es-E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(Lewis) </a:t>
            </a:r>
            <a:r>
              <a:rPr lang="es-ES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</a:t>
            </a:r>
            <a:r>
              <a:rPr lang="es-E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tructures</a:t>
            </a:r>
            <a:endParaRPr lang="es-E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71472" y="1643050"/>
            <a:ext cx="81439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400" b="1" dirty="0" smtClean="0"/>
              <a:t>Write the symbol for each element in the compound, show the valance electrons with dots</a:t>
            </a:r>
          </a:p>
          <a:p>
            <a:pPr marL="342900" indent="-342900"/>
            <a:endParaRPr lang="en-US" sz="2400" b="1" dirty="0" smtClean="0"/>
          </a:p>
          <a:p>
            <a:pPr marL="342900" indent="-342900"/>
            <a:r>
              <a:rPr lang="en-US" sz="2400" b="1" dirty="0" smtClean="0"/>
              <a:t>Phosphorus:      P  (5)</a:t>
            </a:r>
          </a:p>
          <a:p>
            <a:pPr marL="342900" indent="-342900"/>
            <a:endParaRPr lang="en-US" sz="2400" b="1" dirty="0" smtClean="0"/>
          </a:p>
          <a:p>
            <a:pPr marL="342900" indent="-342900"/>
            <a:r>
              <a:rPr lang="en-US" sz="2400" b="1" dirty="0" smtClean="0"/>
              <a:t>Sulfur:                  S (6)</a:t>
            </a:r>
          </a:p>
          <a:p>
            <a:pPr marL="342900" indent="-342900"/>
            <a:endParaRPr lang="en-US" sz="2400" b="1" dirty="0"/>
          </a:p>
          <a:p>
            <a:pPr marL="342900" indent="-342900"/>
            <a:r>
              <a:rPr lang="en-US" sz="2400" b="1" dirty="0" smtClean="0"/>
              <a:t>Hydrogen            H (1)</a:t>
            </a:r>
          </a:p>
          <a:p>
            <a:pPr marL="342900" indent="-342900"/>
            <a:endParaRPr lang="en-US" sz="2400" b="1" dirty="0"/>
          </a:p>
          <a:p>
            <a:pPr marL="342900" indent="-342900"/>
            <a:r>
              <a:rPr lang="en-US" sz="2400" b="1" dirty="0" smtClean="0"/>
              <a:t>Oxygen                O  (6)</a:t>
            </a:r>
          </a:p>
          <a:p>
            <a:pPr marL="342900" indent="-342900">
              <a:buAutoNum type="arabicParenR"/>
            </a:pPr>
            <a:endParaRPr lang="en-US" dirty="0"/>
          </a:p>
          <a:p>
            <a:pPr marL="342900" indent="-342900">
              <a:buAutoNum type="arabicParenR"/>
            </a:pPr>
            <a:endParaRPr lang="es-ES" dirty="0"/>
          </a:p>
        </p:txBody>
      </p:sp>
      <p:pic>
        <p:nvPicPr>
          <p:cNvPr id="28674" name="Picture 2" descr="http://www.daviddarling.info/images/covalent_bond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143380"/>
            <a:ext cx="3643306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</TotalTime>
  <Words>718</Words>
  <Application>Microsoft Office PowerPoint</Application>
  <PresentationFormat>On-screen Show (4:3)</PresentationFormat>
  <Paragraphs>134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Tema de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</dc:creator>
  <cp:lastModifiedBy>Yasmani velazco</cp:lastModifiedBy>
  <cp:revision>3</cp:revision>
  <dcterms:created xsi:type="dcterms:W3CDTF">2013-12-11T02:45:47Z</dcterms:created>
  <dcterms:modified xsi:type="dcterms:W3CDTF">2016-11-13T19:30:46Z</dcterms:modified>
</cp:coreProperties>
</file>