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0" r:id="rId2"/>
    <p:sldId id="331" r:id="rId3"/>
    <p:sldId id="334" r:id="rId4"/>
    <p:sldId id="600" r:id="rId5"/>
    <p:sldId id="560" r:id="rId6"/>
    <p:sldId id="619" r:id="rId7"/>
    <p:sldId id="601" r:id="rId8"/>
    <p:sldId id="546" r:id="rId9"/>
    <p:sldId id="602" r:id="rId10"/>
    <p:sldId id="604" r:id="rId11"/>
    <p:sldId id="605" r:id="rId12"/>
    <p:sldId id="606" r:id="rId13"/>
    <p:sldId id="581" r:id="rId14"/>
    <p:sldId id="584" r:id="rId15"/>
    <p:sldId id="607" r:id="rId16"/>
    <p:sldId id="578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585" r:id="rId29"/>
  </p:sldIdLst>
  <p:sldSz cx="9144000" cy="6858000" type="screen4x3"/>
  <p:notesSz cx="6858000" cy="9144000"/>
  <p:custShowLst>
    <p:custShow name="Chapter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</p:sldLst>
    </p:custShow>
    <p:custShow name="STP" id="1">
      <p:sldLst/>
    </p:custShow>
    <p:custShow name="Transparencies" id="2">
      <p:sldLst>
        <p:sld r:id="rId7"/>
        <p:sld r:id="rId9"/>
        <p:sld r:id="rId14"/>
        <p:sld r:id="rId17"/>
      </p:sldLst>
    </p:custShow>
    <p:custShow name="VIs Con" id="3">
      <p:sldLst>
        <p:sld r:id="rId15"/>
        <p:sld r:id="rId29"/>
      </p:sldLst>
    </p:custShow>
    <p:custShow name="Resources" id="4">
      <p:sldLst/>
    </p:custShow>
    <p:custShow name="Chapter menu" id="5">
      <p:sldLst>
        <p:sld r:id="rId2"/>
      </p:sldLst>
    </p:custShow>
    <p:custShow name="Section 1" id="6">
      <p:sldLst>
        <p:sld r:id="rId3"/>
        <p:sld r:id="rId4"/>
        <p:sld r:id="rId5"/>
        <p:sld r:id="rId6"/>
        <p:sld r:id="rId7"/>
        <p:sld r:id="rId8"/>
        <p:sld r:id="rId9"/>
        <p:sld r:id="rId2"/>
      </p:sldLst>
    </p:custShow>
    <p:custShow name="Section 2" id="7">
      <p:sldLst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"/>
      </p:sldLst>
    </p:custShow>
    <p:custShow name="Section 3" id="8">
      <p:sldLst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2"/>
      </p:sldLst>
    </p:custShow>
  </p:custShowLst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3300"/>
    <a:srgbClr val="000099"/>
    <a:srgbClr val="FFCC00"/>
    <a:srgbClr val="CC0000"/>
    <a:srgbClr val="FFFF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709" autoAdjust="0"/>
    <p:restoredTop sz="94701" autoAdjust="0"/>
  </p:normalViewPr>
  <p:slideViewPr>
    <p:cSldViewPr snapToObjects="1">
      <p:cViewPr>
        <p:scale>
          <a:sx n="75" d="100"/>
          <a:sy n="75" d="100"/>
        </p:scale>
        <p:origin x="-1650" y="-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1" name="Rectangle 25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2" name="Rectangle 26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Rectangle 27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Rectangle 28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963985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066800"/>
            <a:ext cx="19494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95950" cy="4876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164559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474499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73540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416113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773688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137341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46969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589313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12696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566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2" name="Rectangle 28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kern="1200">
          <a:solidFill>
            <a:srgbClr val="FFCC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rgbClr val="FFCC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kern="1200">
          <a:solidFill>
            <a:srgbClr val="FFCC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 kern="1200">
          <a:solidFill>
            <a:srgbClr val="FFCC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75456.html" TargetMode="Externa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3IoOLXmzK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60465.html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7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9754" name="Text Box 10"/>
          <p:cNvSpPr txBox="1">
            <a:spLocks noChangeArrowheads="1"/>
          </p:cNvSpPr>
          <p:nvPr/>
        </p:nvSpPr>
        <p:spPr bwMode="auto">
          <a:xfrm>
            <a:off x="3505200" y="762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History of Life</a:t>
            </a:r>
          </a:p>
        </p:txBody>
      </p:sp>
      <p:sp>
        <p:nvSpPr>
          <p:cNvPr id="799757" name="Rectangle 13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799771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Table of Contents</a:t>
            </a:r>
            <a:endParaRPr lang="en-US" altLang="en-US" b="0"/>
          </a:p>
        </p:txBody>
      </p:sp>
      <p:sp>
        <p:nvSpPr>
          <p:cNvPr id="799772" name="Rectangle 2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ct val="20000"/>
              </a:spcAft>
              <a:buSzTx/>
              <a:buFontTx/>
              <a:buNone/>
            </a:pPr>
            <a:r>
              <a:rPr lang="en-US" altLang="en-US" b="1">
                <a:hlinkClick r:id="" action="ppaction://customshow?id=6"/>
              </a:rPr>
              <a:t>Section 1  </a:t>
            </a:r>
            <a:r>
              <a:rPr lang="en-US" altLang="en-US">
                <a:solidFill>
                  <a:schemeClr val="bg1"/>
                </a:solidFill>
                <a:hlinkClick r:id="" action="ppaction://customshow?id=6"/>
              </a:rPr>
              <a:t>Biogenesis</a:t>
            </a:r>
            <a:endParaRPr lang="en-US" altLang="en-US">
              <a:solidFill>
                <a:schemeClr val="bg1"/>
              </a:solidFill>
            </a:endParaRPr>
          </a:p>
          <a:p>
            <a:pPr>
              <a:spcAft>
                <a:spcPct val="20000"/>
              </a:spcAft>
              <a:buSzTx/>
              <a:buFontTx/>
              <a:buNone/>
            </a:pPr>
            <a:r>
              <a:rPr lang="en-US" altLang="en-US" b="1">
                <a:hlinkClick r:id="" action="ppaction://customshow?id=7"/>
              </a:rPr>
              <a:t>Section 2  </a:t>
            </a:r>
            <a:r>
              <a:rPr lang="en-US" altLang="en-US">
                <a:solidFill>
                  <a:schemeClr val="bg1"/>
                </a:solidFill>
                <a:hlinkClick r:id="" action="ppaction://customshow?id=7"/>
              </a:rPr>
              <a:t>Earth’s History</a:t>
            </a:r>
            <a:endParaRPr lang="en-US" altLang="en-US">
              <a:solidFill>
                <a:schemeClr val="bg1"/>
              </a:solidFill>
            </a:endParaRPr>
          </a:p>
          <a:p>
            <a:pPr>
              <a:spcAft>
                <a:spcPct val="20000"/>
              </a:spcAft>
              <a:buSzTx/>
              <a:buFontTx/>
              <a:buNone/>
            </a:pPr>
            <a:r>
              <a:rPr lang="en-US" altLang="en-US" b="1">
                <a:hlinkClick r:id="" action="ppaction://customshow?id=8"/>
              </a:rPr>
              <a:t>Section 3  </a:t>
            </a:r>
            <a:r>
              <a:rPr lang="en-US" altLang="en-US">
                <a:solidFill>
                  <a:schemeClr val="bg1"/>
                </a:solidFill>
                <a:hlinkClick r:id="" action="ppaction://customshow?id=8"/>
              </a:rPr>
              <a:t>The First Life-Forms</a:t>
            </a:r>
            <a:endParaRPr lang="en-US" altLang="en-US" sz="2800" b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8547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88548" name="Rectangle 4"/>
          <p:cNvSpPr>
            <a:spLocks noChangeArrowheads="1"/>
          </p:cNvSpPr>
          <p:nvPr/>
        </p:nvSpPr>
        <p:spPr bwMode="auto">
          <a:xfrm>
            <a:off x="685800" y="1066800"/>
            <a:ext cx="566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Formation of Earth</a:t>
            </a:r>
            <a:endParaRPr lang="en-US" altLang="en-US" b="0" baseline="0"/>
          </a:p>
        </p:txBody>
      </p:sp>
      <p:sp>
        <p:nvSpPr>
          <p:cNvPr id="1388549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baseline="0"/>
              <a:t>Earth’s Age</a:t>
            </a:r>
            <a:endParaRPr lang="en-US" altLang="en-US" baseline="0">
              <a:solidFill>
                <a:schemeClr val="bg1"/>
              </a:solidFill>
            </a:endParaRPr>
          </a:p>
          <a:p>
            <a:pPr lvl="1"/>
            <a:r>
              <a:rPr lang="en-US" altLang="en-US" baseline="0">
                <a:solidFill>
                  <a:schemeClr val="bg1"/>
                </a:solidFill>
              </a:rPr>
              <a:t>Scientists think that Earth formed more than 4 billion years ago by the gravitational accumulation of dust and debris moving through space.</a:t>
            </a:r>
            <a:endParaRPr lang="en-US" altLang="en-US" baseline="0"/>
          </a:p>
          <a:p>
            <a:endParaRPr lang="en-US" altLang="en-US" baseline="0"/>
          </a:p>
          <a:p>
            <a:endParaRPr lang="en-US" altLang="en-US" baseline="0">
              <a:solidFill>
                <a:schemeClr val="bg1"/>
              </a:solidFill>
            </a:endParaRPr>
          </a:p>
          <a:p>
            <a:endParaRPr lang="en-US" altLang="en-US" baseline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endParaRPr lang="en-US" altLang="en-US" b="1" baseline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baseline="0"/>
          </a:p>
        </p:txBody>
      </p:sp>
      <p:sp>
        <p:nvSpPr>
          <p:cNvPr id="1388551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9571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89572" name="Rectangle 4"/>
          <p:cNvSpPr>
            <a:spLocks noChangeArrowheads="1"/>
          </p:cNvSpPr>
          <p:nvPr/>
        </p:nvSpPr>
        <p:spPr bwMode="auto">
          <a:xfrm>
            <a:off x="685800" y="1066800"/>
            <a:ext cx="74152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Formation of Earth, </a:t>
            </a:r>
            <a:r>
              <a:rPr lang="en-US" altLang="en-US" b="0" i="1" baseline="0"/>
              <a:t>continued</a:t>
            </a:r>
            <a:endParaRPr lang="en-US" altLang="en-US" b="0" baseline="0"/>
          </a:p>
        </p:txBody>
      </p:sp>
      <p:sp>
        <p:nvSpPr>
          <p:cNvPr id="1389573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baseline="0"/>
              <a:t>Radiometric Dating</a:t>
            </a:r>
            <a:endParaRPr lang="en-US" altLang="en-US" baseline="0">
              <a:solidFill>
                <a:schemeClr val="bg1"/>
              </a:solidFill>
            </a:endParaRPr>
          </a:p>
          <a:p>
            <a:pPr lvl="1"/>
            <a:r>
              <a:rPr lang="en-US" altLang="en-US" b="1" baseline="0"/>
              <a:t>Isotopes</a:t>
            </a:r>
            <a:r>
              <a:rPr lang="en-US" altLang="en-US" baseline="0"/>
              <a:t> </a:t>
            </a:r>
            <a:r>
              <a:rPr lang="en-US" altLang="en-US" baseline="0">
                <a:solidFill>
                  <a:schemeClr val="bg1"/>
                </a:solidFill>
              </a:rPr>
              <a:t>are atoms with varying numbers of neutrons.</a:t>
            </a:r>
            <a:r>
              <a:rPr lang="en-US" altLang="en-US" baseline="0"/>
              <a:t> </a:t>
            </a:r>
          </a:p>
          <a:p>
            <a:pPr lvl="1"/>
            <a:endParaRPr lang="en-US" altLang="en-US" baseline="0"/>
          </a:p>
          <a:p>
            <a:endParaRPr lang="en-US" altLang="en-US" baseline="0"/>
          </a:p>
          <a:p>
            <a:endParaRPr lang="en-US" altLang="en-US" baseline="0">
              <a:solidFill>
                <a:schemeClr val="bg1"/>
              </a:solidFill>
            </a:endParaRPr>
          </a:p>
          <a:p>
            <a:endParaRPr lang="en-US" altLang="en-US" baseline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endParaRPr lang="en-US" altLang="en-US" b="1" baseline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baseline="0"/>
          </a:p>
        </p:txBody>
      </p:sp>
      <p:sp>
        <p:nvSpPr>
          <p:cNvPr id="1389575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57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0595" name="Rectangle 3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0596" name="Rectangle 4"/>
          <p:cNvSpPr>
            <a:spLocks noChangeArrowheads="1"/>
          </p:cNvSpPr>
          <p:nvPr/>
        </p:nvSpPr>
        <p:spPr bwMode="auto">
          <a:xfrm>
            <a:off x="685800" y="10668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Formation of Earth, </a:t>
            </a:r>
            <a:r>
              <a:rPr lang="en-US" altLang="en-US" b="0" i="1" baseline="0"/>
              <a:t>continued</a:t>
            </a:r>
            <a:endParaRPr lang="en-US" altLang="en-US" b="0" baseline="0"/>
          </a:p>
        </p:txBody>
      </p:sp>
      <p:sp>
        <p:nvSpPr>
          <p:cNvPr id="1390597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baseline="0"/>
              <a:t>Radiometric Dating</a:t>
            </a:r>
            <a:endParaRPr lang="en-US" altLang="en-US" baseline="0">
              <a:solidFill>
                <a:schemeClr val="bg1"/>
              </a:solidFill>
            </a:endParaRPr>
          </a:p>
          <a:p>
            <a:pPr lvl="1"/>
            <a:r>
              <a:rPr lang="en-US" altLang="en-US" baseline="0">
                <a:solidFill>
                  <a:schemeClr val="bg1"/>
                </a:solidFill>
              </a:rPr>
              <a:t>The ages of rocks and other materials can be determined by measuring the amount of radioactive decay that has occurred in radioactive isotopes found in samples of those materials.</a:t>
            </a:r>
          </a:p>
          <a:p>
            <a:pPr lvl="1"/>
            <a:r>
              <a:rPr lang="en-US" altLang="en-US" baseline="0">
                <a:solidFill>
                  <a:schemeClr val="bg1"/>
                </a:solidFill>
              </a:rPr>
              <a:t>An isotope’s </a:t>
            </a:r>
            <a:r>
              <a:rPr lang="en-US" altLang="en-US" b="1" baseline="0"/>
              <a:t>half-life</a:t>
            </a:r>
            <a:r>
              <a:rPr lang="en-US" altLang="en-US" baseline="0">
                <a:solidFill>
                  <a:schemeClr val="bg1"/>
                </a:solidFill>
              </a:rPr>
              <a:t> is the time that one-half of a sample of the isotope takes to decay.</a:t>
            </a:r>
            <a:endParaRPr lang="en-US" altLang="en-US" baseline="0"/>
          </a:p>
        </p:txBody>
      </p:sp>
      <p:sp>
        <p:nvSpPr>
          <p:cNvPr id="1390599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  <p:sp>
        <p:nvSpPr>
          <p:cNvPr id="1390600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0601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0602" name="Rectangl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0603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9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9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059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696200" cy="609600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Radioactive Decay</a:t>
            </a:r>
            <a:endParaRPr lang="en-US" altLang="en-US"/>
          </a:p>
        </p:txBody>
      </p:sp>
      <p:sp>
        <p:nvSpPr>
          <p:cNvPr id="1346565" name="Text Box 5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  <p:sp>
        <p:nvSpPr>
          <p:cNvPr id="1346567" name="Rectangl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68" name="Rectangl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69" name="Rectangl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0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46571" name="Picture 11" descr="p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71638"/>
            <a:ext cx="804386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pic>
        <p:nvPicPr>
          <p:cNvPr id="13527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2709" name="Rectangle 5"/>
          <p:cNvSpPr>
            <a:spLocks noChangeArrowheads="1"/>
          </p:cNvSpPr>
          <p:nvPr/>
        </p:nvSpPr>
        <p:spPr bwMode="auto">
          <a:xfrm>
            <a:off x="1219200" y="1676400"/>
            <a:ext cx="731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000" b="1" baseline="0">
              <a:solidFill>
                <a:schemeClr val="bg1"/>
              </a:solidFill>
            </a:endParaRPr>
          </a:p>
          <a:p>
            <a:endParaRPr lang="en-US" altLang="en-US" sz="2000" b="1" baseline="0">
              <a:solidFill>
                <a:schemeClr val="bg1"/>
              </a:solidFill>
            </a:endParaRPr>
          </a:p>
          <a:p>
            <a:r>
              <a:rPr lang="en-US" altLang="en-US" sz="2000" b="1" baseline="0">
                <a:solidFill>
                  <a:schemeClr val="bg1"/>
                </a:solidFill>
              </a:rPr>
              <a:t>Click below to watch the Visual Concept.</a:t>
            </a:r>
          </a:p>
        </p:txBody>
      </p:sp>
      <p:pic>
        <p:nvPicPr>
          <p:cNvPr id="135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367665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2711" name="Rectangle 7"/>
          <p:cNvSpPr>
            <a:spLocks noChangeArrowheads="1"/>
          </p:cNvSpPr>
          <p:nvPr/>
        </p:nvSpPr>
        <p:spPr bwMode="auto">
          <a:xfrm>
            <a:off x="2676525" y="33797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b="1" baseline="0">
                <a:solidFill>
                  <a:srgbClr val="000099"/>
                </a:solidFill>
              </a:rPr>
              <a:t>Visual Concept</a:t>
            </a:r>
          </a:p>
        </p:txBody>
      </p:sp>
      <p:sp>
        <p:nvSpPr>
          <p:cNvPr id="1352713" name="Rectangle 9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Radiometric Dating</a:t>
            </a:r>
            <a:endParaRPr lang="en-US" altLang="en-US" b="0" baseline="0"/>
          </a:p>
        </p:txBody>
      </p:sp>
      <p:sp>
        <p:nvSpPr>
          <p:cNvPr id="1352715" name="Rectangle 1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2514600" y="3200400"/>
            <a:ext cx="36766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17" name="Text Box 13"/>
          <p:cNvSpPr txBox="1">
            <a:spLocks noChangeArrowheads="1"/>
          </p:cNvSpPr>
          <p:nvPr/>
        </p:nvSpPr>
        <p:spPr bwMode="auto">
          <a:xfrm>
            <a:off x="3505200" y="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1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1619" name="Rectangle 3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1620" name="Rectangle 4"/>
          <p:cNvSpPr>
            <a:spLocks noChangeArrowheads="1"/>
          </p:cNvSpPr>
          <p:nvPr/>
        </p:nvSpPr>
        <p:spPr bwMode="auto">
          <a:xfrm>
            <a:off x="685800" y="10668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First Organic Compounds</a:t>
            </a:r>
            <a:endParaRPr lang="en-US" altLang="en-US" b="0" baseline="0"/>
          </a:p>
        </p:txBody>
      </p:sp>
      <p:sp>
        <p:nvSpPr>
          <p:cNvPr id="1391621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baseline="0"/>
              <a:t>Synthesis of Organic Compounds</a:t>
            </a:r>
            <a:endParaRPr lang="en-US" altLang="en-US" sz="2000" baseline="0">
              <a:solidFill>
                <a:schemeClr val="bg1"/>
              </a:solidFill>
            </a:endParaRPr>
          </a:p>
          <a:p>
            <a:pPr lvl="1"/>
            <a:r>
              <a:rPr lang="en-US" altLang="en-US" sz="2000" baseline="0">
                <a:solidFill>
                  <a:schemeClr val="bg1"/>
                </a:solidFill>
              </a:rPr>
              <a:t>The first simple organic compounds on early Earth may have formed under conditions of high energy and in an atmosphere very different from that of today’s Earth.</a:t>
            </a:r>
          </a:p>
          <a:p>
            <a:pPr lvl="1"/>
            <a:r>
              <a:rPr lang="en-US" altLang="en-US" sz="2000" baseline="0">
                <a:solidFill>
                  <a:schemeClr val="bg1"/>
                </a:solidFill>
              </a:rPr>
              <a:t>Further chemical reactions may have converted simple organic compounds into the macromolecules important to life. </a:t>
            </a:r>
          </a:p>
          <a:p>
            <a:pPr lvl="1"/>
            <a:r>
              <a:rPr lang="en-US" altLang="en-US" sz="2000" baseline="0">
                <a:solidFill>
                  <a:schemeClr val="bg1"/>
                </a:solidFill>
              </a:rPr>
              <a:t>These conditions have been experimentally modeled</a:t>
            </a:r>
            <a:r>
              <a:rPr lang="en-US" altLang="en-US" sz="2000" baseline="0"/>
              <a:t>.</a:t>
            </a:r>
            <a:endParaRPr lang="en-US" altLang="en-US" b="1" baseline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baseline="0"/>
          </a:p>
        </p:txBody>
      </p:sp>
      <p:sp>
        <p:nvSpPr>
          <p:cNvPr id="1391623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9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9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3276600" cy="609600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Miller-Urey Experiment</a:t>
            </a:r>
            <a:endParaRPr lang="en-US" altLang="en-US"/>
          </a:p>
        </p:txBody>
      </p:sp>
      <p:sp>
        <p:nvSpPr>
          <p:cNvPr id="1340421" name="Text Box 5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  <p:sp>
        <p:nvSpPr>
          <p:cNvPr id="1340423" name="Rectangl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24" name="Rectangl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25" name="Rectangl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26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40427" name="Picture 11" descr="p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068388"/>
            <a:ext cx="4095750" cy="4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2643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2644" name="Rectangle 4"/>
          <p:cNvSpPr>
            <a:spLocks noChangeArrowheads="1"/>
          </p:cNvSpPr>
          <p:nvPr/>
        </p:nvSpPr>
        <p:spPr bwMode="auto">
          <a:xfrm>
            <a:off x="685800" y="10668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First Organic Compounds, </a:t>
            </a:r>
            <a:r>
              <a:rPr lang="en-US" altLang="en-US" b="0" i="1" baseline="0"/>
              <a:t>continued</a:t>
            </a:r>
            <a:endParaRPr lang="en-US" altLang="en-US" b="0" baseline="0"/>
          </a:p>
        </p:txBody>
      </p:sp>
      <p:sp>
        <p:nvSpPr>
          <p:cNvPr id="1392645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baseline="0"/>
              <a:t>Organic Compounds from Beyond Earth</a:t>
            </a:r>
            <a:endParaRPr lang="en-US" altLang="en-US" baseline="0">
              <a:solidFill>
                <a:schemeClr val="bg1"/>
              </a:solidFill>
            </a:endParaRPr>
          </a:p>
          <a:p>
            <a:pPr lvl="1"/>
            <a:r>
              <a:rPr lang="en-US" altLang="en-US" baseline="0">
                <a:solidFill>
                  <a:schemeClr val="bg1"/>
                </a:solidFill>
              </a:rPr>
              <a:t>Meteorites may have brought organic compounds to Earth.</a:t>
            </a:r>
            <a:endParaRPr lang="en-US" altLang="en-US" baseline="0"/>
          </a:p>
          <a:p>
            <a:endParaRPr lang="en-US" altLang="en-US" baseline="0">
              <a:solidFill>
                <a:schemeClr val="bg1"/>
              </a:solidFill>
            </a:endParaRPr>
          </a:p>
          <a:p>
            <a:endParaRPr lang="en-US" altLang="en-US" baseline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endParaRPr lang="en-US" altLang="en-US" b="1" baseline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baseline="0"/>
          </a:p>
        </p:txBody>
      </p:sp>
      <p:sp>
        <p:nvSpPr>
          <p:cNvPr id="1392647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9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3667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3668" name="Rectangle 4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From Molecules to Cell-Like Structures</a:t>
            </a:r>
            <a:endParaRPr lang="en-US" altLang="en-US" b="0" baseline="0"/>
          </a:p>
        </p:txBody>
      </p:sp>
      <p:sp>
        <p:nvSpPr>
          <p:cNvPr id="1393669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>
                <a:solidFill>
                  <a:schemeClr val="bg1"/>
                </a:solidFill>
              </a:rPr>
              <a:t>Cell-like structures, including</a:t>
            </a:r>
            <a:r>
              <a:rPr lang="en-US" altLang="en-US" baseline="0"/>
              <a:t> </a:t>
            </a:r>
            <a:r>
              <a:rPr lang="en-US" altLang="en-US" b="1" baseline="0"/>
              <a:t>microspheres</a:t>
            </a:r>
            <a:r>
              <a:rPr lang="en-US" altLang="en-US" baseline="0"/>
              <a:t> </a:t>
            </a:r>
            <a:r>
              <a:rPr lang="en-US" altLang="en-US" baseline="0">
                <a:solidFill>
                  <a:schemeClr val="bg1"/>
                </a:solidFill>
              </a:rPr>
              <a:t>and</a:t>
            </a:r>
            <a:r>
              <a:rPr lang="en-US" altLang="en-US" baseline="0"/>
              <a:t> </a:t>
            </a:r>
            <a:r>
              <a:rPr lang="en-US" altLang="en-US" b="1" baseline="0"/>
              <a:t>coacervates,</a:t>
            </a:r>
            <a:r>
              <a:rPr lang="en-US" altLang="en-US" baseline="0"/>
              <a:t> </a:t>
            </a:r>
            <a:r>
              <a:rPr lang="en-US" altLang="en-US" baseline="0">
                <a:solidFill>
                  <a:schemeClr val="bg1"/>
                </a:solidFill>
              </a:rPr>
              <a:t>form spontaneously in certain kinds of solutions.</a:t>
            </a:r>
            <a:r>
              <a:rPr lang="en-US" altLang="en-US" baseline="0"/>
              <a:t> </a:t>
            </a:r>
          </a:p>
          <a:p>
            <a:endParaRPr lang="en-US" altLang="en-US" baseline="0"/>
          </a:p>
          <a:p>
            <a:r>
              <a:rPr lang="en-US" altLang="en-US" baseline="0">
                <a:solidFill>
                  <a:schemeClr val="bg1"/>
                </a:solidFill>
              </a:rPr>
              <a:t>These structures could have been a step in the formation of modern cells but lack hereditary material.</a:t>
            </a:r>
            <a:endParaRPr lang="en-US" altLang="en-US" baseline="0"/>
          </a:p>
        </p:txBody>
      </p:sp>
      <p:sp>
        <p:nvSpPr>
          <p:cNvPr id="1393671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66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4691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4692" name="Rectangle 4"/>
          <p:cNvSpPr>
            <a:spLocks noChangeArrowheads="1"/>
          </p:cNvSpPr>
          <p:nvPr/>
        </p:nvSpPr>
        <p:spPr bwMode="auto">
          <a:xfrm>
            <a:off x="685800" y="11430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From Molecules to Cell-Like Structures, </a:t>
            </a:r>
            <a:r>
              <a:rPr lang="en-US" altLang="en-US" b="0" i="1" baseline="0"/>
              <a:t>continued</a:t>
            </a:r>
            <a:endParaRPr lang="en-US" altLang="en-US" b="0" baseline="0"/>
          </a:p>
        </p:txBody>
      </p:sp>
      <p:sp>
        <p:nvSpPr>
          <p:cNvPr id="1394693" name="Rectangle 5"/>
          <p:cNvSpPr>
            <a:spLocks noChangeArrowheads="1"/>
          </p:cNvSpPr>
          <p:nvPr/>
        </p:nvSpPr>
        <p:spPr bwMode="auto">
          <a:xfrm>
            <a:off x="7112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>
                <a:solidFill>
                  <a:schemeClr val="bg1"/>
                </a:solidFill>
              </a:rPr>
              <a:t>Scientists continue to investigate many hypotheses about the origins of organic molecules and cells in Earth’s history.</a:t>
            </a:r>
            <a:endParaRPr lang="en-US" altLang="en-US" baseline="0"/>
          </a:p>
          <a:p>
            <a:endParaRPr lang="en-US" altLang="en-US" baseline="0">
              <a:solidFill>
                <a:schemeClr val="bg1"/>
              </a:solidFill>
            </a:endParaRPr>
          </a:p>
          <a:p>
            <a:endParaRPr lang="en-US" altLang="en-US" baseline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endParaRPr lang="en-US" altLang="en-US" b="1" baseline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baseline="0"/>
          </a:p>
        </p:txBody>
      </p:sp>
      <p:sp>
        <p:nvSpPr>
          <p:cNvPr id="1394695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2326" name="Rectangle 6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952329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Objectives</a:t>
            </a:r>
            <a:endParaRPr lang="en-US" altLang="en-US" b="0"/>
          </a:p>
        </p:txBody>
      </p:sp>
      <p:sp>
        <p:nvSpPr>
          <p:cNvPr id="9523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11200" y="1752600"/>
            <a:ext cx="7772400" cy="4114800"/>
          </a:xfrm>
          <a:noFill/>
          <a:ln/>
        </p:spPr>
        <p:txBody>
          <a:bodyPr/>
          <a:lstStyle/>
          <a:p>
            <a:r>
              <a:rPr lang="en-US" altLang="en-US" b="1" dirty="0"/>
              <a:t>Compare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the principle of biogenesis with the idea of spontaneous generation.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b="1" dirty="0"/>
              <a:t>Summarize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the results of experiments by </a:t>
            </a:r>
            <a:r>
              <a:rPr lang="en-US" altLang="en-US" dirty="0" err="1">
                <a:solidFill>
                  <a:schemeClr val="bg1"/>
                </a:solidFill>
              </a:rPr>
              <a:t>Redi</a:t>
            </a:r>
            <a:r>
              <a:rPr lang="en-US" altLang="en-US" dirty="0">
                <a:solidFill>
                  <a:schemeClr val="bg1"/>
                </a:solidFill>
              </a:rPr>
              <a:t> and by </a:t>
            </a:r>
            <a:r>
              <a:rPr lang="en-US" altLang="en-US" dirty="0" err="1">
                <a:solidFill>
                  <a:schemeClr val="bg1"/>
                </a:solidFill>
              </a:rPr>
              <a:t>Spallanzani</a:t>
            </a:r>
            <a:r>
              <a:rPr lang="en-US" altLang="en-US" dirty="0">
                <a:solidFill>
                  <a:schemeClr val="bg1"/>
                </a:solidFill>
              </a:rPr>
              <a:t> that tested the hypothesis of spontaneous generation.</a:t>
            </a:r>
            <a:endParaRPr lang="en-US" altLang="en-US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b="1" dirty="0"/>
              <a:t>Describe </a:t>
            </a:r>
            <a:r>
              <a:rPr lang="en-US" altLang="en-US" dirty="0">
                <a:solidFill>
                  <a:schemeClr val="bg1"/>
                </a:solidFill>
              </a:rPr>
              <a:t>how Pasteur’s experiment disproved the </a:t>
            </a:r>
            <a:r>
              <a:rPr lang="en-US" altLang="en-US" dirty="0" err="1" smtClean="0">
                <a:solidFill>
                  <a:schemeClr val="bg1"/>
                </a:solidFill>
              </a:rPr>
              <a:t>hy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en-US" dirty="0" err="1" smtClean="0">
                <a:solidFill>
                  <a:schemeClr val="bg1"/>
                </a:solidFill>
              </a:rPr>
              <a:t>p</a:t>
            </a:r>
            <a:r>
              <a:rPr lang="en-US" altLang="en-US" dirty="0" err="1" smtClean="0">
                <a:solidFill>
                  <a:schemeClr val="bg1"/>
                </a:solidFill>
              </a:rPr>
              <a:t>othesis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of spontaneous generation</a:t>
            </a:r>
            <a:r>
              <a:rPr lang="en-US" altLang="en-US" dirty="0" smtClean="0">
                <a:solidFill>
                  <a:schemeClr val="bg1"/>
                </a:solidFill>
              </a:rPr>
              <a:t>. </a:t>
            </a:r>
            <a:r>
              <a:rPr lang="en-US" altLang="en-US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altLang="en-US" smtClean="0">
                <a:solidFill>
                  <a:schemeClr val="bg1"/>
                </a:solidFill>
                <a:hlinkClick r:id="rId3"/>
              </a:rPr>
              <a:t>://</a:t>
            </a:r>
            <a:r>
              <a:rPr lang="en-US" altLang="en-US" smtClean="0">
                <a:solidFill>
                  <a:schemeClr val="bg1"/>
                </a:solidFill>
                <a:hlinkClick r:id="rId3"/>
              </a:rPr>
              <a:t>www.youtube.com/watch?v=63IoOLXmzKg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en-US" dirty="0"/>
          </a:p>
        </p:txBody>
      </p:sp>
      <p:sp>
        <p:nvSpPr>
          <p:cNvPr id="952331" name="Text Box 11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1 </a:t>
            </a:r>
            <a:r>
              <a:rPr lang="en-US" altLang="en-US" sz="2000" b="1" baseline="0">
                <a:solidFill>
                  <a:schemeClr val="bg1"/>
                </a:solidFill>
              </a:rPr>
              <a:t>Biogenesis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5716" name="Rectangle 4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5717" name="Rectangle 5"/>
          <p:cNvSpPr>
            <a:spLocks noChangeArrowheads="1"/>
          </p:cNvSpPr>
          <p:nvPr/>
        </p:nvSpPr>
        <p:spPr bwMode="auto">
          <a:xfrm>
            <a:off x="685800" y="914400"/>
            <a:ext cx="566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Objectives</a:t>
            </a:r>
            <a:endParaRPr lang="en-US" altLang="en-US" b="0" baseline="0"/>
          </a:p>
        </p:txBody>
      </p:sp>
      <p:sp>
        <p:nvSpPr>
          <p:cNvPr id="1395718" name="Rectangle 6"/>
          <p:cNvSpPr>
            <a:spLocks noChangeArrowheads="1"/>
          </p:cNvSpPr>
          <p:nvPr/>
        </p:nvSpPr>
        <p:spPr bwMode="auto">
          <a:xfrm>
            <a:off x="711200" y="1524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baseline="0"/>
              <a:t>Explain</a:t>
            </a:r>
            <a:r>
              <a:rPr lang="en-US" altLang="en-US" sz="2000" baseline="0"/>
              <a:t> </a:t>
            </a:r>
            <a:r>
              <a:rPr lang="en-US" altLang="en-US" sz="2000" baseline="0">
                <a:solidFill>
                  <a:schemeClr val="bg1"/>
                </a:solidFill>
              </a:rPr>
              <a:t>the importance of the chemistry of RNA in relation to the origin of life.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000" baseline="0">
              <a:solidFill>
                <a:schemeClr val="bg1"/>
              </a:solidFill>
            </a:endParaRPr>
          </a:p>
          <a:p>
            <a:r>
              <a:rPr lang="en-US" altLang="en-US" sz="2000" b="1" baseline="0"/>
              <a:t>List </a:t>
            </a:r>
            <a:r>
              <a:rPr lang="en-US" altLang="en-US" sz="2000" baseline="0">
                <a:solidFill>
                  <a:schemeClr val="bg1"/>
                </a:solidFill>
              </a:rPr>
              <a:t>three inferred characteristics that describe the first forms of cellular life on Earth.</a:t>
            </a:r>
            <a:endParaRPr lang="en-US" altLang="en-US" sz="2000" b="1" baseline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baseline="0">
              <a:solidFill>
                <a:schemeClr val="bg1"/>
              </a:solidFill>
            </a:endParaRPr>
          </a:p>
          <a:p>
            <a:r>
              <a:rPr lang="en-US" altLang="en-US" sz="2000" b="1" baseline="0"/>
              <a:t>Compare</a:t>
            </a:r>
            <a:r>
              <a:rPr lang="en-US" altLang="en-US" sz="2000" baseline="0"/>
              <a:t> </a:t>
            </a:r>
            <a:r>
              <a:rPr lang="en-US" altLang="en-US" sz="2000" baseline="0">
                <a:solidFill>
                  <a:schemeClr val="bg1"/>
                </a:solidFill>
              </a:rPr>
              <a:t>the two types of autotrophy used by early cells.</a:t>
            </a:r>
            <a:endParaRPr lang="en-US" altLang="en-US" sz="2000" baseline="0"/>
          </a:p>
          <a:p>
            <a:endParaRPr lang="en-US" altLang="en-US" sz="2000" baseline="0"/>
          </a:p>
          <a:p>
            <a:r>
              <a:rPr lang="en-US" altLang="en-US" sz="2000" b="1" baseline="0"/>
              <a:t>Relate</a:t>
            </a:r>
            <a:r>
              <a:rPr lang="en-US" altLang="en-US" sz="2000" baseline="0"/>
              <a:t> </a:t>
            </a:r>
            <a:r>
              <a:rPr lang="en-US" altLang="en-US" sz="2000" baseline="0">
                <a:solidFill>
                  <a:schemeClr val="bg1"/>
                </a:solidFill>
              </a:rPr>
              <a:t>the development of photosynthesis to the development of aerobic respiration in early cells.</a:t>
            </a:r>
          </a:p>
          <a:p>
            <a:endParaRPr lang="en-US" altLang="en-US" sz="2000" baseline="0"/>
          </a:p>
          <a:p>
            <a:r>
              <a:rPr lang="en-US" altLang="en-US" sz="2000" b="1" baseline="0"/>
              <a:t>Explain</a:t>
            </a:r>
            <a:r>
              <a:rPr lang="en-US" altLang="en-US" sz="2000" baseline="0"/>
              <a:t> </a:t>
            </a:r>
            <a:r>
              <a:rPr lang="en-US" altLang="en-US" sz="2000" baseline="0">
                <a:solidFill>
                  <a:schemeClr val="bg1"/>
                </a:solidFill>
              </a:rPr>
              <a:t>the theory of endosymbiosis.</a:t>
            </a:r>
            <a:endParaRPr lang="en-US" altLang="en-US" baseline="0"/>
          </a:p>
        </p:txBody>
      </p:sp>
      <p:sp>
        <p:nvSpPr>
          <p:cNvPr id="1395719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3 </a:t>
            </a:r>
            <a:r>
              <a:rPr lang="en-US" altLang="en-US" sz="2000" b="1" baseline="0">
                <a:solidFill>
                  <a:schemeClr val="bg1"/>
                </a:solidFill>
              </a:rPr>
              <a:t>The First Life-Forms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5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5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571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7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6739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6740" name="Rectangle 4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Origin of Heredity</a:t>
            </a:r>
            <a:endParaRPr lang="en-US" altLang="en-US" b="0" baseline="0"/>
          </a:p>
        </p:txBody>
      </p:sp>
      <p:sp>
        <p:nvSpPr>
          <p:cNvPr id="1396741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>
                <a:solidFill>
                  <a:schemeClr val="bg1"/>
                </a:solidFill>
              </a:rPr>
              <a:t>The first molecule that held hereditary information may have been RNA rather than DNA.</a:t>
            </a:r>
            <a:endParaRPr lang="en-US" altLang="en-US" baseline="0"/>
          </a:p>
          <a:p>
            <a:endParaRPr lang="en-US" altLang="en-US" baseline="0">
              <a:solidFill>
                <a:schemeClr val="bg1"/>
              </a:solidFill>
            </a:endParaRPr>
          </a:p>
          <a:p>
            <a:endParaRPr lang="en-US" altLang="en-US" baseline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endParaRPr lang="en-US" altLang="en-US" b="1" baseline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baseline="0"/>
          </a:p>
        </p:txBody>
      </p:sp>
      <p:sp>
        <p:nvSpPr>
          <p:cNvPr id="1396743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3 </a:t>
            </a:r>
            <a:r>
              <a:rPr lang="en-US" altLang="en-US" sz="2000" b="1" baseline="0">
                <a:solidFill>
                  <a:schemeClr val="bg1"/>
                </a:solidFill>
              </a:rPr>
              <a:t>The First Life-Forms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4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7763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7764" name="Rectangle 4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Roles of RNA</a:t>
            </a:r>
            <a:endParaRPr lang="en-US" altLang="en-US" b="0" baseline="0"/>
          </a:p>
        </p:txBody>
      </p:sp>
      <p:sp>
        <p:nvSpPr>
          <p:cNvPr id="1397765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>
                <a:solidFill>
                  <a:schemeClr val="bg1"/>
                </a:solidFill>
              </a:rPr>
              <a:t>In addition to serving as a template for protein assembly, some RNA molecules can act as self-replicating enzymes and are called </a:t>
            </a:r>
            <a:r>
              <a:rPr lang="en-US" altLang="en-US" b="1" baseline="0"/>
              <a:t>ribozymes.</a:t>
            </a:r>
            <a:endParaRPr lang="en-US" altLang="en-US" baseline="0"/>
          </a:p>
        </p:txBody>
      </p:sp>
      <p:sp>
        <p:nvSpPr>
          <p:cNvPr id="1397767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3 </a:t>
            </a:r>
            <a:r>
              <a:rPr lang="en-US" altLang="en-US" sz="2000" b="1" baseline="0">
                <a:solidFill>
                  <a:schemeClr val="bg1"/>
                </a:solidFill>
              </a:rPr>
              <a:t>The First Life-Forms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6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8787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8788" name="Rectangle 4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First Cells</a:t>
            </a:r>
            <a:endParaRPr lang="en-US" altLang="en-US" b="0" baseline="0"/>
          </a:p>
        </p:txBody>
      </p:sp>
      <p:sp>
        <p:nvSpPr>
          <p:cNvPr id="1398789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>
                <a:solidFill>
                  <a:schemeClr val="bg1"/>
                </a:solidFill>
              </a:rPr>
              <a:t>The first cells that formed on Earth were probably heterotrophic prokaryotes.</a:t>
            </a:r>
            <a:endParaRPr lang="en-US" altLang="en-US" baseline="0"/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3 </a:t>
            </a:r>
            <a:r>
              <a:rPr lang="en-US" altLang="en-US" sz="2000" b="1" baseline="0">
                <a:solidFill>
                  <a:schemeClr val="bg1"/>
                </a:solidFill>
              </a:rPr>
              <a:t>The First Life-Forms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8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8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9811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99812" name="Rectangle 4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First Cells, </a:t>
            </a:r>
            <a:r>
              <a:rPr lang="en-US" altLang="en-US" b="0" i="1" baseline="0"/>
              <a:t>continued</a:t>
            </a:r>
            <a:endParaRPr lang="en-US" altLang="en-US" b="0" baseline="0"/>
          </a:p>
        </p:txBody>
      </p:sp>
      <p:sp>
        <p:nvSpPr>
          <p:cNvPr id="1399813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baseline="0"/>
              <a:t>Chemosynthesis</a:t>
            </a:r>
            <a:endParaRPr lang="en-US" altLang="en-US" baseline="0">
              <a:solidFill>
                <a:schemeClr val="bg1"/>
              </a:solidFill>
            </a:endParaRPr>
          </a:p>
          <a:p>
            <a:pPr lvl="1"/>
            <a:r>
              <a:rPr lang="en-US" altLang="en-US" baseline="0">
                <a:solidFill>
                  <a:schemeClr val="bg1"/>
                </a:solidFill>
              </a:rPr>
              <a:t>The first autotrophic cells probably used chemosynthesis to make food. </a:t>
            </a:r>
          </a:p>
          <a:p>
            <a:pPr lvl="1"/>
            <a:r>
              <a:rPr lang="en-US" altLang="en-US" b="1" baseline="0"/>
              <a:t>Chemosynthesis</a:t>
            </a:r>
            <a:r>
              <a:rPr lang="en-US" altLang="en-US" baseline="0">
                <a:solidFill>
                  <a:schemeClr val="bg1"/>
                </a:solidFill>
              </a:rPr>
              <a:t> produces energy through the oxidation of inorganic substances, such as sulfur.</a:t>
            </a:r>
            <a:endParaRPr lang="en-US" altLang="en-US" baseline="0"/>
          </a:p>
        </p:txBody>
      </p:sp>
      <p:sp>
        <p:nvSpPr>
          <p:cNvPr id="1399815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3 </a:t>
            </a:r>
            <a:r>
              <a:rPr lang="en-US" altLang="en-US" sz="2000" b="1" baseline="0">
                <a:solidFill>
                  <a:schemeClr val="bg1"/>
                </a:solidFill>
              </a:rPr>
              <a:t>The First Life-Forms</a:t>
            </a:r>
          </a:p>
        </p:txBody>
      </p:sp>
      <p:sp>
        <p:nvSpPr>
          <p:cNvPr id="1399816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9817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9818" name="Rectangl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9819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9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9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1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0835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400836" name="Rectangle 4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First Cells, </a:t>
            </a:r>
            <a:r>
              <a:rPr lang="en-US" altLang="en-US" b="0" i="1" baseline="0"/>
              <a:t>continued</a:t>
            </a:r>
            <a:endParaRPr lang="en-US" altLang="en-US" b="0" baseline="0"/>
          </a:p>
        </p:txBody>
      </p:sp>
      <p:sp>
        <p:nvSpPr>
          <p:cNvPr id="1400837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baseline="0"/>
              <a:t>Photosynthesis and Aerobic Respiration</a:t>
            </a:r>
            <a:endParaRPr lang="en-US" altLang="en-US" baseline="0">
              <a:solidFill>
                <a:schemeClr val="bg1"/>
              </a:solidFill>
            </a:endParaRPr>
          </a:p>
          <a:p>
            <a:pPr lvl="1"/>
            <a:r>
              <a:rPr lang="en-US" altLang="en-US" baseline="0">
                <a:solidFill>
                  <a:schemeClr val="bg1"/>
                </a:solidFill>
              </a:rPr>
              <a:t>Most modern autotrophic cells, such as </a:t>
            </a:r>
            <a:r>
              <a:rPr lang="en-US" altLang="en-US" b="1" baseline="0"/>
              <a:t>cyanobacteria</a:t>
            </a:r>
            <a:r>
              <a:rPr lang="en-US" altLang="en-US" baseline="0">
                <a:solidFill>
                  <a:schemeClr val="bg1"/>
                </a:solidFill>
              </a:rPr>
              <a:t>, use photosynthesis to make food.</a:t>
            </a:r>
          </a:p>
          <a:p>
            <a:pPr lvl="1"/>
            <a:r>
              <a:rPr lang="en-US" altLang="en-US" baseline="0">
                <a:solidFill>
                  <a:schemeClr val="bg1"/>
                </a:solidFill>
              </a:rPr>
              <a:t>An important byproduct of photosynthesis is oxygen.</a:t>
            </a:r>
            <a:endParaRPr lang="en-US" altLang="en-US" baseline="0"/>
          </a:p>
        </p:txBody>
      </p:sp>
      <p:sp>
        <p:nvSpPr>
          <p:cNvPr id="1400839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3 </a:t>
            </a:r>
            <a:r>
              <a:rPr lang="en-US" altLang="en-US" sz="2000" b="1" baseline="0">
                <a:solidFill>
                  <a:schemeClr val="bg1"/>
                </a:solidFill>
              </a:rPr>
              <a:t>The First Life-Forms</a:t>
            </a:r>
          </a:p>
        </p:txBody>
      </p:sp>
      <p:sp>
        <p:nvSpPr>
          <p:cNvPr id="1400840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841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842" name="Rectangl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843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0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0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3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8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1859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401860" name="Rectangle 4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First Cells, </a:t>
            </a:r>
            <a:r>
              <a:rPr lang="en-US" altLang="en-US" b="0" i="1" baseline="0"/>
              <a:t>continued</a:t>
            </a:r>
            <a:endParaRPr lang="en-US" altLang="en-US" b="0" baseline="0"/>
          </a:p>
        </p:txBody>
      </p:sp>
      <p:sp>
        <p:nvSpPr>
          <p:cNvPr id="1401861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baseline="0"/>
              <a:t>Photosynthesis and Aerobic Respiration</a:t>
            </a:r>
            <a:endParaRPr lang="en-US" altLang="en-US" baseline="0">
              <a:solidFill>
                <a:schemeClr val="bg1"/>
              </a:solidFill>
            </a:endParaRPr>
          </a:p>
          <a:p>
            <a:pPr lvl="1"/>
            <a:r>
              <a:rPr lang="en-US" altLang="en-US" baseline="0">
                <a:solidFill>
                  <a:schemeClr val="bg1"/>
                </a:solidFill>
              </a:rPr>
              <a:t>Once oxygen began to accumulate on Earth, cells would need to bind oxygen to other compounds in order to prevent damage to cell enzymes. </a:t>
            </a:r>
          </a:p>
          <a:p>
            <a:pPr lvl="1"/>
            <a:r>
              <a:rPr lang="en-US" altLang="en-US" baseline="0">
                <a:solidFill>
                  <a:schemeClr val="bg1"/>
                </a:solidFill>
              </a:rPr>
              <a:t>This binding function may have been a first step toward aerobic respiration in cells.</a:t>
            </a:r>
            <a:endParaRPr lang="en-US" altLang="en-US" baseline="0"/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3 </a:t>
            </a:r>
            <a:r>
              <a:rPr lang="en-US" altLang="en-US" sz="2000" b="1" baseline="0">
                <a:solidFill>
                  <a:schemeClr val="bg1"/>
                </a:solidFill>
              </a:rPr>
              <a:t>The First Life-Forms</a:t>
            </a:r>
          </a:p>
        </p:txBody>
      </p:sp>
      <p:sp>
        <p:nvSpPr>
          <p:cNvPr id="1401864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1865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1866" name="Rectangl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1867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0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0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2883" name="Rectangle 3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The First Eukaryotes</a:t>
            </a:r>
            <a:endParaRPr lang="en-US" altLang="en-US" b="0" baseline="0"/>
          </a:p>
        </p:txBody>
      </p:sp>
      <p:sp>
        <p:nvSpPr>
          <p:cNvPr id="1402885" name="Rectangle 5"/>
          <p:cNvSpPr>
            <a:spLocks noChangeArrowheads="1"/>
          </p:cNvSpPr>
          <p:nvPr/>
        </p:nvSpPr>
        <p:spPr bwMode="auto">
          <a:xfrm>
            <a:off x="711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>
                <a:solidFill>
                  <a:schemeClr val="bg1"/>
                </a:solidFill>
              </a:rPr>
              <a:t>Eukaryotic cells may have evolved from large prokaryotic cells that engulfed smaller prokaryotic cells. This is known as the theory of </a:t>
            </a:r>
            <a:r>
              <a:rPr lang="en-US" altLang="en-US" b="1" baseline="0"/>
              <a:t>endosymbiosis.</a:t>
            </a:r>
            <a:r>
              <a:rPr lang="en-US" altLang="en-US" baseline="0">
                <a:solidFill>
                  <a:schemeClr val="bg1"/>
                </a:solidFill>
              </a:rPr>
              <a:t> </a:t>
            </a:r>
          </a:p>
          <a:p>
            <a:endParaRPr lang="en-US" altLang="en-US" baseline="0">
              <a:solidFill>
                <a:schemeClr val="bg1"/>
              </a:solidFill>
            </a:endParaRPr>
          </a:p>
          <a:p>
            <a:r>
              <a:rPr lang="en-US" altLang="en-US" baseline="0">
                <a:solidFill>
                  <a:schemeClr val="bg1"/>
                </a:solidFill>
              </a:rPr>
              <a:t>The engulfed prokaryotic cells may have become the ancestors of organelles such as mitochondria and chloroplasts.</a:t>
            </a:r>
            <a:endParaRPr lang="en-US" altLang="en-US" baseline="0"/>
          </a:p>
        </p:txBody>
      </p:sp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3 </a:t>
            </a:r>
            <a:r>
              <a:rPr lang="en-US" altLang="en-US" sz="2000" b="1" baseline="0">
                <a:solidFill>
                  <a:schemeClr val="bg1"/>
                </a:solidFill>
              </a:rPr>
              <a:t>The First Life-Forms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4755" name="Rectangle 3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pic>
        <p:nvPicPr>
          <p:cNvPr id="13547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Rectangle 5"/>
          <p:cNvSpPr>
            <a:spLocks noChangeArrowheads="1"/>
          </p:cNvSpPr>
          <p:nvPr/>
        </p:nvSpPr>
        <p:spPr bwMode="auto">
          <a:xfrm>
            <a:off x="1219200" y="1676400"/>
            <a:ext cx="731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000" b="1" baseline="0">
              <a:solidFill>
                <a:schemeClr val="bg1"/>
              </a:solidFill>
            </a:endParaRPr>
          </a:p>
          <a:p>
            <a:endParaRPr lang="en-US" altLang="en-US" sz="2000" b="1" baseline="0">
              <a:solidFill>
                <a:schemeClr val="bg1"/>
              </a:solidFill>
            </a:endParaRPr>
          </a:p>
          <a:p>
            <a:r>
              <a:rPr lang="en-US" altLang="en-US" sz="2000" b="1" baseline="0">
                <a:solidFill>
                  <a:schemeClr val="bg1"/>
                </a:solidFill>
              </a:rPr>
              <a:t>Click below to watch the Visual Concept.</a:t>
            </a:r>
          </a:p>
        </p:txBody>
      </p:sp>
      <p:pic>
        <p:nvPicPr>
          <p:cNvPr id="13547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367665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4759" name="Rectangle 7"/>
          <p:cNvSpPr>
            <a:spLocks noChangeArrowheads="1"/>
          </p:cNvSpPr>
          <p:nvPr/>
        </p:nvSpPr>
        <p:spPr bwMode="auto">
          <a:xfrm>
            <a:off x="2676525" y="33797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b="1" baseline="0">
                <a:solidFill>
                  <a:srgbClr val="000099"/>
                </a:solidFill>
              </a:rPr>
              <a:t>Visual Concept</a:t>
            </a:r>
          </a:p>
        </p:txBody>
      </p:sp>
      <p:sp>
        <p:nvSpPr>
          <p:cNvPr id="1354761" name="Rectangle 9"/>
          <p:cNvSpPr>
            <a:spLocks noChangeArrowheads="1"/>
          </p:cNvSpPr>
          <p:nvPr/>
        </p:nvSpPr>
        <p:spPr bwMode="auto">
          <a:xfrm>
            <a:off x="685800" y="10668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Origin of Eukaryotic Cells</a:t>
            </a:r>
            <a:endParaRPr lang="en-US" altLang="en-US" b="0" baseline="0"/>
          </a:p>
        </p:txBody>
      </p:sp>
      <p:sp>
        <p:nvSpPr>
          <p:cNvPr id="1354763" name="Rectangle 11">
            <a:hlinkClick r:id="rId5"/>
          </p:cNvPr>
          <p:cNvSpPr>
            <a:spLocks noChangeArrowheads="1"/>
          </p:cNvSpPr>
          <p:nvPr/>
        </p:nvSpPr>
        <p:spPr bwMode="auto">
          <a:xfrm>
            <a:off x="2514600" y="3200400"/>
            <a:ext cx="36766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4765" name="Text Box 13"/>
          <p:cNvSpPr txBox="1">
            <a:spLocks noChangeArrowheads="1"/>
          </p:cNvSpPr>
          <p:nvPr/>
        </p:nvSpPr>
        <p:spPr bwMode="auto">
          <a:xfrm>
            <a:off x="3505200" y="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3 </a:t>
            </a:r>
            <a:r>
              <a:rPr lang="en-US" altLang="en-US" sz="2000" b="1" baseline="0">
                <a:solidFill>
                  <a:schemeClr val="bg1"/>
                </a:solidFill>
              </a:rPr>
              <a:t>The First Life-Forms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5398" name="Rectangle 6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95540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Redi’s Experiment</a:t>
            </a:r>
            <a:endParaRPr lang="en-US" altLang="en-US" b="0"/>
          </a:p>
        </p:txBody>
      </p:sp>
      <p:sp>
        <p:nvSpPr>
          <p:cNvPr id="955402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Before the 1600s, it was generally thought that organisms could arise from nonliving material by </a:t>
            </a:r>
            <a:r>
              <a:rPr lang="en-US" altLang="en-US" b="1"/>
              <a:t>spontaneous generation.</a:t>
            </a:r>
            <a:endParaRPr lang="en-US" altLang="en-US"/>
          </a:p>
          <a:p>
            <a:endParaRPr lang="en-US" altLang="en-US"/>
          </a:p>
          <a:p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endParaRPr lang="en-US" alt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955405" name="Text Box 13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1 </a:t>
            </a:r>
            <a:r>
              <a:rPr lang="en-US" altLang="en-US" sz="2000" b="1" baseline="0">
                <a:solidFill>
                  <a:schemeClr val="bg1"/>
                </a:solidFill>
              </a:rPr>
              <a:t>Biogenesis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2403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82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Redi’s Experiment, </a:t>
            </a:r>
            <a:r>
              <a:rPr lang="en-US" altLang="en-US" b="0" i="1"/>
              <a:t>continued</a:t>
            </a:r>
            <a:endParaRPr lang="en-US" altLang="en-US" b="0"/>
          </a:p>
        </p:txBody>
      </p:sp>
      <p:sp>
        <p:nvSpPr>
          <p:cNvPr id="138240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Redi showed in 1668 that rotting meat kept away from flies would not produce new flies. 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Maggots appeared only on meat that had been exposed to flies.</a:t>
            </a:r>
            <a:endParaRPr lang="en-US" altLang="en-US"/>
          </a:p>
          <a:p>
            <a:endParaRPr lang="en-US" altLang="en-US"/>
          </a:p>
          <a:p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endParaRPr lang="en-US" alt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382407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1 </a:t>
            </a:r>
            <a:r>
              <a:rPr lang="en-US" altLang="en-US" sz="2000" b="1" baseline="0">
                <a:solidFill>
                  <a:schemeClr val="bg1"/>
                </a:solidFill>
              </a:rPr>
              <a:t>Biogenesis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19939" name="Rectangle 3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199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Spallanzani’s Experiment</a:t>
            </a:r>
            <a:endParaRPr lang="en-US" altLang="en-US" b="0"/>
          </a:p>
        </p:txBody>
      </p:sp>
      <p:sp>
        <p:nvSpPr>
          <p:cNvPr id="131994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Spallanzani showed in the 1700s that microorganisms would not grow in broth when its container was heated and then sealed. 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He inferred that microorganisms do not arise spontaneously but, rather, are carried in the air.</a:t>
            </a:r>
            <a:endParaRPr lang="en-US" alt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319943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1 </a:t>
            </a:r>
            <a:r>
              <a:rPr lang="en-US" altLang="en-US" sz="2000" b="1" baseline="0">
                <a:solidFill>
                  <a:schemeClr val="bg1"/>
                </a:solidFill>
              </a:rPr>
              <a:t>Biogenesis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94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408005" name="Text Box 5"/>
          <p:cNvSpPr txBox="1">
            <a:spLocks noChangeArrowheads="1"/>
          </p:cNvSpPr>
          <p:nvPr/>
        </p:nvSpPr>
        <p:spPr bwMode="auto">
          <a:xfrm>
            <a:off x="3505200" y="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1 </a:t>
            </a:r>
            <a:r>
              <a:rPr lang="en-US" altLang="en-US" sz="2000" b="1" baseline="0">
                <a:solidFill>
                  <a:schemeClr val="bg1"/>
                </a:solidFill>
              </a:rPr>
              <a:t>Biogenesis</a:t>
            </a:r>
          </a:p>
        </p:txBody>
      </p:sp>
      <p:sp>
        <p:nvSpPr>
          <p:cNvPr id="140800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3733800" cy="609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Spallanzani’s Experiment</a:t>
            </a:r>
          </a:p>
        </p:txBody>
      </p:sp>
      <p:sp>
        <p:nvSpPr>
          <p:cNvPr id="1408009" name="Rectangl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0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1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2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8013" name="Picture 13" descr="p1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038" y="958850"/>
            <a:ext cx="2468562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4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3427" name="Rectangle 3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83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Pasteur’s Experiment</a:t>
            </a:r>
            <a:endParaRPr lang="en-US" altLang="en-US" b="0"/>
          </a:p>
        </p:txBody>
      </p:sp>
      <p:sp>
        <p:nvSpPr>
          <p:cNvPr id="138342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Pasteur in the 1800s used a variation of Spallanzani’s design to prove that microorganisms are carried in the air and do not arise by spontaneous generation.</a:t>
            </a:r>
            <a:endParaRPr lang="en-US" altLang="en-US"/>
          </a:p>
          <a:p>
            <a:endParaRPr lang="en-US" altLang="en-US"/>
          </a:p>
          <a:p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endParaRPr lang="en-US" alt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383431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1 </a:t>
            </a:r>
            <a:r>
              <a:rPr lang="en-US" altLang="en-US" sz="2000" b="1" baseline="0">
                <a:solidFill>
                  <a:schemeClr val="bg1"/>
                </a:solidFill>
              </a:rPr>
              <a:t>Biogenesis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2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696200" cy="609600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Pasteur’s Experiment</a:t>
            </a:r>
            <a:endParaRPr lang="en-US" altLang="en-US"/>
          </a:p>
        </p:txBody>
      </p:sp>
      <p:sp>
        <p:nvSpPr>
          <p:cNvPr id="1299462" name="Text Box 6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1 </a:t>
            </a:r>
            <a:r>
              <a:rPr lang="en-US" altLang="en-US" sz="2000" b="1" baseline="0">
                <a:solidFill>
                  <a:schemeClr val="bg1"/>
                </a:solidFill>
              </a:rPr>
              <a:t>Biogenesis</a:t>
            </a:r>
          </a:p>
        </p:txBody>
      </p:sp>
      <p:sp>
        <p:nvSpPr>
          <p:cNvPr id="1299464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9465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9466" name="Rectangl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9467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9468" name="Picture 12" descr="p1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44638"/>
            <a:ext cx="804386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4452" name="Rectangle 4"/>
          <p:cNvSpPr>
            <a:spLocks noChangeArrowheads="1"/>
          </p:cNvSpPr>
          <p:nvPr/>
        </p:nvSpPr>
        <p:spPr bwMode="auto">
          <a:xfrm>
            <a:off x="962025" y="152400"/>
            <a:ext cx="21828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baseline="0">
                <a:solidFill>
                  <a:schemeClr val="bg1"/>
                </a:solidFill>
              </a:rPr>
              <a:t>Chapter</a:t>
            </a:r>
            <a:r>
              <a:rPr lang="en-US" altLang="en-US" sz="3200" b="1" baseline="0">
                <a:solidFill>
                  <a:schemeClr val="bg1"/>
                </a:solidFill>
              </a:rPr>
              <a:t> 14</a:t>
            </a:r>
            <a:endParaRPr lang="en-US" altLang="en-US" sz="2800" b="1" baseline="0">
              <a:solidFill>
                <a:schemeClr val="bg1"/>
              </a:solidFill>
            </a:endParaRPr>
          </a:p>
        </p:txBody>
      </p:sp>
      <p:sp>
        <p:nvSpPr>
          <p:cNvPr id="1384453" name="Rectangle 5"/>
          <p:cNvSpPr>
            <a:spLocks noChangeArrowheads="1"/>
          </p:cNvSpPr>
          <p:nvPr/>
        </p:nvSpPr>
        <p:spPr bwMode="auto">
          <a:xfrm>
            <a:off x="685800" y="1066800"/>
            <a:ext cx="566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/>
              <a:t>Objectives</a:t>
            </a:r>
            <a:endParaRPr lang="en-US" altLang="en-US" b="0" baseline="0"/>
          </a:p>
        </p:txBody>
      </p:sp>
      <p:sp>
        <p:nvSpPr>
          <p:cNvPr id="1384454" name="Rectangle 6"/>
          <p:cNvSpPr>
            <a:spLocks noChangeArrowheads="1"/>
          </p:cNvSpPr>
          <p:nvPr/>
        </p:nvSpPr>
        <p:spPr bwMode="auto">
          <a:xfrm>
            <a:off x="7112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baseline="0"/>
              <a:t>Outline</a:t>
            </a:r>
            <a:r>
              <a:rPr lang="en-US" altLang="en-US" baseline="0"/>
              <a:t> </a:t>
            </a:r>
            <a:r>
              <a:rPr lang="en-US" altLang="en-US" baseline="0">
                <a:solidFill>
                  <a:schemeClr val="bg1"/>
                </a:solidFill>
              </a:rPr>
              <a:t>the modern scientific understanding of the formation of Earth.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baseline="0">
              <a:solidFill>
                <a:schemeClr val="bg1"/>
              </a:solidFill>
            </a:endParaRPr>
          </a:p>
          <a:p>
            <a:r>
              <a:rPr lang="en-US" altLang="en-US" b="1" baseline="0"/>
              <a:t>Summarize</a:t>
            </a:r>
            <a:r>
              <a:rPr lang="en-US" altLang="en-US" baseline="0"/>
              <a:t> </a:t>
            </a:r>
            <a:r>
              <a:rPr lang="en-US" altLang="en-US" baseline="0">
                <a:solidFill>
                  <a:schemeClr val="bg1"/>
                </a:solidFill>
              </a:rPr>
              <a:t>the concept of half-life.</a:t>
            </a:r>
            <a:endParaRPr lang="en-US" altLang="en-US" b="1" baseline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aseline="0">
              <a:solidFill>
                <a:schemeClr val="bg1"/>
              </a:solidFill>
            </a:endParaRPr>
          </a:p>
          <a:p>
            <a:r>
              <a:rPr lang="en-US" altLang="en-US" b="1" baseline="0"/>
              <a:t>Describe</a:t>
            </a:r>
            <a:r>
              <a:rPr lang="en-US" altLang="en-US" baseline="0"/>
              <a:t> </a:t>
            </a:r>
            <a:r>
              <a:rPr lang="en-US" altLang="en-US" baseline="0">
                <a:solidFill>
                  <a:schemeClr val="bg1"/>
                </a:solidFill>
              </a:rPr>
              <a:t>the production of organic compounds in the Miller-Urey apparatus.</a:t>
            </a:r>
          </a:p>
          <a:p>
            <a:endParaRPr lang="en-US" altLang="en-US" baseline="0">
              <a:solidFill>
                <a:schemeClr val="bg1"/>
              </a:solidFill>
            </a:endParaRPr>
          </a:p>
          <a:p>
            <a:r>
              <a:rPr lang="en-US" altLang="en-US" b="1" baseline="0"/>
              <a:t>Summarize </a:t>
            </a:r>
            <a:r>
              <a:rPr lang="en-US" altLang="en-US" baseline="0">
                <a:solidFill>
                  <a:schemeClr val="bg1"/>
                </a:solidFill>
              </a:rPr>
              <a:t>the possible importance of cell-like structures produced in the laboratory.</a:t>
            </a:r>
            <a:endParaRPr lang="en-US" altLang="en-US" baseline="0"/>
          </a:p>
        </p:txBody>
      </p:sp>
      <p:sp>
        <p:nvSpPr>
          <p:cNvPr id="1384455" name="Text Box 7"/>
          <p:cNvSpPr txBox="1">
            <a:spLocks noChangeArrowheads="1"/>
          </p:cNvSpPr>
          <p:nvPr/>
        </p:nvSpPr>
        <p:spPr bwMode="auto">
          <a:xfrm>
            <a:off x="3505200" y="0"/>
            <a:ext cx="419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baseline="0">
                <a:solidFill>
                  <a:srgbClr val="FFCC00"/>
                </a:solidFill>
              </a:rPr>
              <a:t>Section 2 </a:t>
            </a:r>
            <a:r>
              <a:rPr lang="en-US" altLang="en-US" sz="2000" b="1" baseline="0">
                <a:solidFill>
                  <a:schemeClr val="bg1"/>
                </a:solidFill>
              </a:rPr>
              <a:t>Earth’s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54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72&quot; dur=&quot;.899&quot;/&gt;&lt;Slide id=&quot;275&quot; dur=&quot;.639&quot;/&gt;&lt;Slide id=&quot;274&quot; dur=&quot;.51&quot;/&gt;&lt;Slide id=&quot;276&quot; dur=&quot;1.809&quot;/&gt;&lt;/Timings&gt;&lt;/WMTools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53089715</TotalTime>
  <Words>955</Words>
  <Application>Microsoft Office PowerPoint</Application>
  <PresentationFormat>On-screen Show (4:3)</PresentationFormat>
  <Paragraphs>179</Paragraphs>
  <Slides>28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9</vt:i4>
      </vt:variant>
    </vt:vector>
  </HeadingPairs>
  <TitlesOfParts>
    <vt:vector size="38" baseType="lpstr">
      <vt:lpstr>Default Design</vt:lpstr>
      <vt:lpstr>Table of Contents</vt:lpstr>
      <vt:lpstr>Objectives</vt:lpstr>
      <vt:lpstr>Redi’s Experiment</vt:lpstr>
      <vt:lpstr>Redi’s Experiment, continued</vt:lpstr>
      <vt:lpstr>Spallanzani’s Experiment</vt:lpstr>
      <vt:lpstr>Spallanzani’s Experiment</vt:lpstr>
      <vt:lpstr>Pasteur’s Experiment</vt:lpstr>
      <vt:lpstr>Pasteur’s Experiment</vt:lpstr>
      <vt:lpstr>Slide 9</vt:lpstr>
      <vt:lpstr>Slide 10</vt:lpstr>
      <vt:lpstr>Slide 11</vt:lpstr>
      <vt:lpstr>Slide 12</vt:lpstr>
      <vt:lpstr>Radioactive Decay</vt:lpstr>
      <vt:lpstr>Slide 14</vt:lpstr>
      <vt:lpstr>Slide 15</vt:lpstr>
      <vt:lpstr>Miller-Urey Experiment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Chapter</vt:lpstr>
      <vt:lpstr>STP</vt:lpstr>
      <vt:lpstr>Transparencies</vt:lpstr>
      <vt:lpstr>VIs Con</vt:lpstr>
      <vt:lpstr>Resources</vt:lpstr>
      <vt:lpstr>Chapter menu</vt:lpstr>
      <vt:lpstr>Section 1</vt:lpstr>
      <vt:lpstr>Section 2</vt:lpstr>
      <vt:lpstr>Section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Yasmani velazco</cp:lastModifiedBy>
  <cp:revision>953</cp:revision>
  <cp:lastPrinted>2004-02-20T14:12:55Z</cp:lastPrinted>
  <dcterms:modified xsi:type="dcterms:W3CDTF">2017-10-10T02:04:39Z</dcterms:modified>
</cp:coreProperties>
</file>