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  <p:sldMasterId id="2147483791" r:id="rId2"/>
  </p:sldMasterIdLst>
  <p:notesMasterIdLst>
    <p:notesMasterId r:id="rId18"/>
  </p:notesMasterIdLst>
  <p:handoutMasterIdLst>
    <p:handoutMasterId r:id="rId19"/>
  </p:handoutMasterIdLst>
  <p:sldIdLst>
    <p:sldId id="288" r:id="rId3"/>
    <p:sldId id="256" r:id="rId4"/>
    <p:sldId id="257" r:id="rId5"/>
    <p:sldId id="258" r:id="rId6"/>
    <p:sldId id="259" r:id="rId7"/>
    <p:sldId id="268" r:id="rId8"/>
    <p:sldId id="274" r:id="rId9"/>
    <p:sldId id="273" r:id="rId10"/>
    <p:sldId id="260" r:id="rId11"/>
    <p:sldId id="261" r:id="rId12"/>
    <p:sldId id="267" r:id="rId13"/>
    <p:sldId id="271" r:id="rId14"/>
    <p:sldId id="270" r:id="rId15"/>
    <p:sldId id="269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591F7-8F59-4112-BF29-56D96D6CE82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331B7-14A4-4478-A597-20CA09E17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DEEA-37DB-40F3-A559-2EC33DD9C6E6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C58E-E1B0-4473-AC05-D24CEC9BC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6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141D04A-0007-430B-81EC-019CC7F1E30D}" type="datetimeFigureOut">
              <a:rPr lang="en-US">
                <a:solidFill>
                  <a:srgbClr val="A63212"/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A6321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4C747D-0C03-48DD-9AE5-B51B1EC9CADB}" type="slidenum">
              <a:rPr lang="en-US">
                <a:solidFill>
                  <a:srgbClr val="A63212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321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A8B2-E057-4B1E-B4A7-90AA35F6DA3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20B1-AC5F-4515-BC0C-F0DF34419C82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5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FE6D-4279-4645-9F21-B203D25E8CA1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E455-A8E4-49F5-9F36-192530A95BF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3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A43D-1DAB-4B51-A6F1-17C0EDEFFFB1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81AD-33CD-41E7-859C-2DC3D64C0F99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996 w 1288494"/>
              <a:gd name="T1" fmla="*/ 442904 h 722529"/>
              <a:gd name="T2" fmla="*/ 457839 w 1288494"/>
              <a:gd name="T3" fmla="*/ 487581 h 722529"/>
              <a:gd name="T4" fmla="*/ 142221 w 1288494"/>
              <a:gd name="T5" fmla="*/ 301097 h 722529"/>
              <a:gd name="T6" fmla="*/ 1077386 w 1288494"/>
              <a:gd name="T7" fmla="*/ 637159 h 722529"/>
              <a:gd name="T8" fmla="*/ 35068 w 1288494"/>
              <a:gd name="T9" fmla="*/ 156376 h 722529"/>
              <a:gd name="T10" fmla="*/ 26300 w 1288494"/>
              <a:gd name="T11" fmla="*/ 136951 h 722529"/>
              <a:gd name="T12" fmla="*/ 1238117 w 1288494"/>
              <a:gd name="T13" fmla="*/ 669212 h 722529"/>
              <a:gd name="T14" fmla="*/ 1231297 w 1288494"/>
              <a:gd name="T15" fmla="*/ 654641 h 722529"/>
              <a:gd name="T16" fmla="*/ 1050110 w 1288494"/>
              <a:gd name="T17" fmla="*/ 591509 h 722529"/>
              <a:gd name="T18" fmla="*/ 1236168 w 1288494"/>
              <a:gd name="T19" fmla="*/ 617732 h 722529"/>
              <a:gd name="T20" fmla="*/ 14611 w 1288494"/>
              <a:gd name="T21" fmla="*/ 104896 h 722529"/>
              <a:gd name="T22" fmla="*/ 2921 w 1288494"/>
              <a:gd name="T23" fmla="*/ 9712 h 722529"/>
              <a:gd name="T24" fmla="*/ 9741 w 1288494"/>
              <a:gd name="T25" fmla="*/ 44680 h 722529"/>
              <a:gd name="T26" fmla="*/ 23379 w 1288494"/>
              <a:gd name="T27" fmla="*/ 100042 h 722529"/>
              <a:gd name="T28" fmla="*/ 59423 w 1288494"/>
              <a:gd name="T29" fmla="*/ 179686 h 722529"/>
              <a:gd name="T30" fmla="*/ 143198 w 1288494"/>
              <a:gd name="T31" fmla="*/ 282642 h 722529"/>
              <a:gd name="T32" fmla="*/ 221126 w 1288494"/>
              <a:gd name="T33" fmla="*/ 351602 h 722529"/>
              <a:gd name="T34" fmla="*/ 282498 w 1288494"/>
              <a:gd name="T35" fmla="*/ 393369 h 722529"/>
              <a:gd name="T36" fmla="*/ 414979 w 1288494"/>
              <a:gd name="T37" fmla="*/ 467187 h 722529"/>
              <a:gd name="T38" fmla="*/ 481218 w 1288494"/>
              <a:gd name="T39" fmla="*/ 499238 h 722529"/>
              <a:gd name="T40" fmla="*/ 566942 w 1288494"/>
              <a:gd name="T41" fmla="*/ 532261 h 722529"/>
              <a:gd name="T42" fmla="*/ 685787 w 1288494"/>
              <a:gd name="T43" fmla="*/ 565284 h 722529"/>
              <a:gd name="T44" fmla="*/ 971206 w 1288494"/>
              <a:gd name="T45" fmla="*/ 620647 h 722529"/>
              <a:gd name="T46" fmla="*/ 1245422 w 1288494"/>
              <a:gd name="T47" fmla="*/ 638130 h 722529"/>
              <a:gd name="T48" fmla="*/ 1108558 w 1288494"/>
              <a:gd name="T49" fmla="*/ 640075 h 722529"/>
              <a:gd name="T50" fmla="*/ 1030627 w 1288494"/>
              <a:gd name="T51" fmla="*/ 634244 h 722529"/>
              <a:gd name="T52" fmla="*/ 950750 w 1288494"/>
              <a:gd name="T53" fmla="*/ 627446 h 722529"/>
              <a:gd name="T54" fmla="*/ 909835 w 1288494"/>
              <a:gd name="T55" fmla="*/ 622591 h 722529"/>
              <a:gd name="T56" fmla="*/ 816320 w 1288494"/>
              <a:gd name="T57" fmla="*/ 605106 h 722529"/>
              <a:gd name="T58" fmla="*/ 783199 w 1288494"/>
              <a:gd name="T59" fmla="*/ 598307 h 722529"/>
              <a:gd name="T60" fmla="*/ 728648 w 1288494"/>
              <a:gd name="T61" fmla="*/ 587623 h 722529"/>
              <a:gd name="T62" fmla="*/ 683839 w 1288494"/>
              <a:gd name="T63" fmla="*/ 574025 h 722529"/>
              <a:gd name="T64" fmla="*/ 642924 w 1288494"/>
              <a:gd name="T65" fmla="*/ 564312 h 722529"/>
              <a:gd name="T66" fmla="*/ 596167 w 1288494"/>
              <a:gd name="T67" fmla="*/ 552659 h 722529"/>
              <a:gd name="T68" fmla="*/ 555252 w 1288494"/>
              <a:gd name="T69" fmla="*/ 538087 h 722529"/>
              <a:gd name="T70" fmla="*/ 527003 w 1288494"/>
              <a:gd name="T71" fmla="*/ 528375 h 722529"/>
              <a:gd name="T72" fmla="*/ 494856 w 1288494"/>
              <a:gd name="T73" fmla="*/ 516722 h 722529"/>
              <a:gd name="T74" fmla="*/ 449074 w 1288494"/>
              <a:gd name="T75" fmla="*/ 498265 h 722529"/>
              <a:gd name="T76" fmla="*/ 423747 w 1288494"/>
              <a:gd name="T77" fmla="*/ 485639 h 722529"/>
              <a:gd name="T78" fmla="*/ 392573 w 1288494"/>
              <a:gd name="T79" fmla="*/ 469128 h 722529"/>
              <a:gd name="T80" fmla="*/ 354583 w 1288494"/>
              <a:gd name="T81" fmla="*/ 449703 h 722529"/>
              <a:gd name="T82" fmla="*/ 328281 w 1288494"/>
              <a:gd name="T83" fmla="*/ 436104 h 722529"/>
              <a:gd name="T84" fmla="*/ 294187 w 1288494"/>
              <a:gd name="T85" fmla="*/ 414735 h 722529"/>
              <a:gd name="T86" fmla="*/ 241583 w 1288494"/>
              <a:gd name="T87" fmla="*/ 379771 h 722529"/>
              <a:gd name="T88" fmla="*/ 211385 w 1288494"/>
              <a:gd name="T89" fmla="*/ 360345 h 722529"/>
              <a:gd name="T90" fmla="*/ 149041 w 1288494"/>
              <a:gd name="T91" fmla="*/ 307894 h 722529"/>
              <a:gd name="T92" fmla="*/ 135402 w 1288494"/>
              <a:gd name="T93" fmla="*/ 292354 h 722529"/>
              <a:gd name="T94" fmla="*/ 132481 w 1288494"/>
              <a:gd name="T95" fmla="*/ 287500 h 722529"/>
              <a:gd name="T96" fmla="*/ 122741 w 1288494"/>
              <a:gd name="T97" fmla="*/ 278756 h 722529"/>
              <a:gd name="T98" fmla="*/ 109102 w 1288494"/>
              <a:gd name="T99" fmla="*/ 266131 h 722529"/>
              <a:gd name="T100" fmla="*/ 91566 w 1288494"/>
              <a:gd name="T101" fmla="*/ 242819 h 722529"/>
              <a:gd name="T102" fmla="*/ 84751 w 1288494"/>
              <a:gd name="T103" fmla="*/ 234079 h 722529"/>
              <a:gd name="T104" fmla="*/ 70136 w 1288494"/>
              <a:gd name="T105" fmla="*/ 215623 h 722529"/>
              <a:gd name="T106" fmla="*/ 63317 w 1288494"/>
              <a:gd name="T107" fmla="*/ 199111 h 722529"/>
              <a:gd name="T108" fmla="*/ 46758 w 1288494"/>
              <a:gd name="T109" fmla="*/ 174828 h 722529"/>
              <a:gd name="T110" fmla="*/ 37017 w 1288494"/>
              <a:gd name="T111" fmla="*/ 160261 h 722529"/>
              <a:gd name="T112" fmla="*/ 34096 w 1288494"/>
              <a:gd name="T113" fmla="*/ 143749 h 722529"/>
              <a:gd name="T114" fmla="*/ 16560 w 1288494"/>
              <a:gd name="T115" fmla="*/ 101014 h 722529"/>
              <a:gd name="T116" fmla="*/ 4871 w 1288494"/>
              <a:gd name="T117" fmla="*/ 50506 h 722529"/>
              <a:gd name="T118" fmla="*/ 1888 w 1288494"/>
              <a:gd name="T119" fmla="*/ 3035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610 w 1288494"/>
              <a:gd name="T1" fmla="*/ 108782 h 722529"/>
              <a:gd name="T2" fmla="*/ 32146 w 1288494"/>
              <a:gd name="T3" fmla="*/ 149577 h 722529"/>
              <a:gd name="T4" fmla="*/ 37017 w 1288494"/>
              <a:gd name="T5" fmla="*/ 159289 h 722529"/>
              <a:gd name="T6" fmla="*/ 49679 w 1288494"/>
              <a:gd name="T7" fmla="*/ 184545 h 722529"/>
              <a:gd name="T8" fmla="*/ 1139729 w 1288494"/>
              <a:gd name="T9" fmla="*/ 708063 h 722529"/>
              <a:gd name="T10" fmla="*/ 1228375 w 1288494"/>
              <a:gd name="T11" fmla="*/ 629391 h 722529"/>
              <a:gd name="T12" fmla="*/ 1060825 w 1288494"/>
              <a:gd name="T13" fmla="*/ 576943 h 722529"/>
              <a:gd name="T14" fmla="*/ 1289746 w 1288494"/>
              <a:gd name="T15" fmla="*/ 637161 h 722529"/>
              <a:gd name="T16" fmla="*/ 910809 w 1288494"/>
              <a:gd name="T17" fmla="*/ 621619 h 722529"/>
              <a:gd name="T18" fmla="*/ 244504 w 1288494"/>
              <a:gd name="T19" fmla="*/ 368113 h 722529"/>
              <a:gd name="T20" fmla="*/ 335098 w 1288494"/>
              <a:gd name="T21" fmla="*/ 439991 h 722529"/>
              <a:gd name="T22" fmla="*/ 440306 w 1288494"/>
              <a:gd name="T23" fmla="*/ 491467 h 722529"/>
              <a:gd name="T24" fmla="*/ 393549 w 1288494"/>
              <a:gd name="T25" fmla="*/ 470101 h 722529"/>
              <a:gd name="T26" fmla="*/ 368221 w 1288494"/>
              <a:gd name="T27" fmla="*/ 458443 h 722529"/>
              <a:gd name="T28" fmla="*/ 347764 w 1288494"/>
              <a:gd name="T29" fmla="*/ 446790 h 722529"/>
              <a:gd name="T30" fmla="*/ 306848 w 1288494"/>
              <a:gd name="T31" fmla="*/ 424448 h 722529"/>
              <a:gd name="T32" fmla="*/ 270808 w 1288494"/>
              <a:gd name="T33" fmla="*/ 402109 h 722529"/>
              <a:gd name="T34" fmla="*/ 225995 w 1288494"/>
              <a:gd name="T35" fmla="*/ 371029 h 722529"/>
              <a:gd name="T36" fmla="*/ 195797 w 1288494"/>
              <a:gd name="T37" fmla="*/ 348689 h 722529"/>
              <a:gd name="T38" fmla="*/ 142221 w 1288494"/>
              <a:gd name="T39" fmla="*/ 300126 h 722529"/>
              <a:gd name="T40" fmla="*/ 140273 w 1288494"/>
              <a:gd name="T41" fmla="*/ 290414 h 722529"/>
              <a:gd name="T42" fmla="*/ 129559 w 1288494"/>
              <a:gd name="T43" fmla="*/ 285555 h 722529"/>
              <a:gd name="T44" fmla="*/ 113972 w 1288494"/>
              <a:gd name="T45" fmla="*/ 272930 h 722529"/>
              <a:gd name="T46" fmla="*/ 104231 w 1288494"/>
              <a:gd name="T47" fmla="*/ 260304 h 722529"/>
              <a:gd name="T48" fmla="*/ 89621 w 1288494"/>
              <a:gd name="T49" fmla="*/ 242820 h 722529"/>
              <a:gd name="T50" fmla="*/ 75006 w 1288494"/>
              <a:gd name="T51" fmla="*/ 224367 h 722529"/>
              <a:gd name="T52" fmla="*/ 67214 w 1288494"/>
              <a:gd name="T53" fmla="*/ 205911 h 722529"/>
              <a:gd name="T54" fmla="*/ 54552 w 1288494"/>
              <a:gd name="T55" fmla="*/ 189399 h 722529"/>
              <a:gd name="T56" fmla="*/ 42859 w 1288494"/>
              <a:gd name="T57" fmla="*/ 170947 h 722529"/>
              <a:gd name="T58" fmla="*/ 37017 w 1288494"/>
              <a:gd name="T59" fmla="*/ 155404 h 722529"/>
              <a:gd name="T60" fmla="*/ 28248 w 1288494"/>
              <a:gd name="T61" fmla="*/ 130152 h 722529"/>
              <a:gd name="T62" fmla="*/ 7791 w 1288494"/>
              <a:gd name="T63" fmla="*/ 69932 h 722529"/>
              <a:gd name="T64" fmla="*/ 4870 w 1288494"/>
              <a:gd name="T65" fmla="*/ 33995 h 722529"/>
              <a:gd name="T66" fmla="*/ 1948 w 1288494"/>
              <a:gd name="T67" fmla="*/ 13598 h 722529"/>
              <a:gd name="T68" fmla="*/ 5846 w 1288494"/>
              <a:gd name="T69" fmla="*/ 40795 h 722529"/>
              <a:gd name="T70" fmla="*/ 32147 w 1288494"/>
              <a:gd name="T71" fmla="*/ 123353 h 722529"/>
              <a:gd name="T72" fmla="*/ 70135 w 1288494"/>
              <a:gd name="T73" fmla="*/ 194257 h 722529"/>
              <a:gd name="T74" fmla="*/ 165600 w 1288494"/>
              <a:gd name="T75" fmla="*/ 303040 h 722529"/>
              <a:gd name="T76" fmla="*/ 242211 w 1288494"/>
              <a:gd name="T77" fmla="*/ 366516 h 722529"/>
              <a:gd name="T78" fmla="*/ 304900 w 1288494"/>
              <a:gd name="T79" fmla="*/ 406967 h 722529"/>
              <a:gd name="T80" fmla="*/ 431538 w 1288494"/>
              <a:gd name="T81" fmla="*/ 474955 h 722529"/>
              <a:gd name="T82" fmla="*/ 488037 w 1288494"/>
              <a:gd name="T83" fmla="*/ 502151 h 722529"/>
              <a:gd name="T84" fmla="*/ 571812 w 1288494"/>
              <a:gd name="T85" fmla="*/ 533234 h 722529"/>
              <a:gd name="T86" fmla="*/ 821189 w 1288494"/>
              <a:gd name="T87" fmla="*/ 595395 h 722529"/>
              <a:gd name="T88" fmla="*/ 973153 w 1288494"/>
              <a:gd name="T89" fmla="*/ 620648 h 722529"/>
              <a:gd name="T90" fmla="*/ 1245909 w 1288494"/>
              <a:gd name="T91" fmla="*/ 639103 h 722529"/>
              <a:gd name="T92" fmla="*/ 1090049 w 1288494"/>
              <a:gd name="T93" fmla="*/ 637160 h 722529"/>
              <a:gd name="T94" fmla="*/ 1030626 w 1288494"/>
              <a:gd name="T95" fmla="*/ 634245 h 722529"/>
              <a:gd name="T96" fmla="*/ 948800 w 1288494"/>
              <a:gd name="T97" fmla="*/ 627446 h 722529"/>
              <a:gd name="T98" fmla="*/ 912757 w 1288494"/>
              <a:gd name="T99" fmla="*/ 620648 h 722529"/>
              <a:gd name="T100" fmla="*/ 808525 w 1288494"/>
              <a:gd name="T101" fmla="*/ 603167 h 722529"/>
              <a:gd name="T102" fmla="*/ 772483 w 1288494"/>
              <a:gd name="T103" fmla="*/ 596368 h 722529"/>
              <a:gd name="T104" fmla="*/ 710138 w 1288494"/>
              <a:gd name="T105" fmla="*/ 581797 h 722529"/>
              <a:gd name="T106" fmla="*/ 672149 w 1288494"/>
              <a:gd name="T107" fmla="*/ 573057 h 722529"/>
              <a:gd name="T108" fmla="*/ 634156 w 1288494"/>
              <a:gd name="T109" fmla="*/ 563345 h 722529"/>
              <a:gd name="T110" fmla="*/ 588373 w 1288494"/>
              <a:gd name="T111" fmla="*/ 548773 h 722529"/>
              <a:gd name="T112" fmla="*/ 555251 w 1288494"/>
              <a:gd name="T113" fmla="*/ 538088 h 722529"/>
              <a:gd name="T114" fmla="*/ 527002 w 1288494"/>
              <a:gd name="T115" fmla="*/ 528375 h 722529"/>
              <a:gd name="T116" fmla="*/ 494855 w 1288494"/>
              <a:gd name="T117" fmla="*/ 516722 h 722529"/>
              <a:gd name="T118" fmla="*/ 449073 w 1288494"/>
              <a:gd name="T119" fmla="*/ 49826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4E02-6B9D-48E4-A828-5DE6DA11698E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662F-9092-4935-A929-9CEE846FE68A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8861-3C0C-47EA-9C12-486051ECEFD6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9D7F-B00A-4B9C-9B54-4FFBDDFEE098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4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DAF9-85C8-4997-96FF-26CA409C0FCB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CA31-15EF-4324-A9A6-128BEE7E05C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53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E618-7126-4908-B0E7-852318B46CDC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22E3-B14F-48D5-99DF-FA570CFDAD81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C8EC-D09D-44B4-A024-C453A5051B23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597-BA01-40DE-A34B-124E92B4FC1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7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CAE8-D689-4134-9619-56EBA55FC01D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A435-133E-4185-8B6D-25D8343A39A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8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53D9-4C89-4EDC-81ED-06EE8C6EEAE2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5BAC-4E34-453B-A3F4-F6AD3BEA4B16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2D5808-12B9-5A45-8A5A-346983F6D0F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BFB0C1-63E0-8F49-BB76-835DE55985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defTabSz="914400">
              <a:defRPr/>
            </a:pPr>
            <a:fld id="{BE07B0A4-F1D5-4E3C-B31A-AC50C3F39340}" type="datetimeFigureOut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>
                <a:defRPr/>
              </a:pPr>
              <a:t>11/20/2017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 defTabSz="914400">
              <a:defRPr/>
            </a:pPr>
            <a:fld id="{D98A2217-4F18-4FE6-9642-D1D4692080DD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udyjams.scholastic.com/studyjams/jams/science/scientific-inquiry/scientific-theory-and-evid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146" y="696897"/>
            <a:ext cx="7848600" cy="1927225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146" y="2624122"/>
            <a:ext cx="6400800" cy="3073153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http://studyjams.scholastic.com/studyjams/jams/science/scientific-inquiry/scientific-theory-and-evid.htm</a:t>
            </a:r>
            <a:endParaRPr lang="en-US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39" y="4322824"/>
            <a:ext cx="4134774" cy="24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theories and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Theories DO NOT become laws with more evidence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Laws </a:t>
            </a:r>
            <a:r>
              <a:rPr lang="en-US" u="sng" dirty="0" smtClean="0">
                <a:solidFill>
                  <a:srgbClr val="00B050"/>
                </a:solidFill>
              </a:rPr>
              <a:t>describe what </a:t>
            </a:r>
            <a:r>
              <a:rPr lang="en-US" dirty="0" smtClean="0"/>
              <a:t>happens and theories </a:t>
            </a:r>
            <a:r>
              <a:rPr lang="en-US" u="sng" dirty="0" smtClean="0">
                <a:solidFill>
                  <a:srgbClr val="00B050"/>
                </a:solidFill>
              </a:rPr>
              <a:t>explain why </a:t>
            </a:r>
            <a:r>
              <a:rPr lang="en-US" dirty="0" smtClean="0"/>
              <a:t>it happens.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Theories</a:t>
            </a:r>
            <a:r>
              <a:rPr lang="en-US" dirty="0" smtClean="0"/>
              <a:t> are used to explain </a:t>
            </a:r>
            <a:r>
              <a:rPr lang="en-US" u="sng" dirty="0" smtClean="0">
                <a:solidFill>
                  <a:srgbClr val="00B050"/>
                </a:solidFill>
              </a:rPr>
              <a:t>why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00B050"/>
                </a:solidFill>
              </a:rPr>
              <a:t>law</a:t>
            </a:r>
            <a:r>
              <a:rPr lang="en-US" dirty="0" smtClean="0"/>
              <a:t> can be used to predict </a:t>
            </a:r>
            <a:r>
              <a:rPr lang="en-US" u="sng" dirty="0" smtClean="0">
                <a:solidFill>
                  <a:srgbClr val="00B050"/>
                </a:solidFill>
              </a:rPr>
              <a:t>what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will happen under certain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Law of universal gravitation</a:t>
            </a:r>
            <a:r>
              <a:rPr lang="en-US" dirty="0" smtClean="0"/>
              <a:t>~ states that the forces of gravity acts between all objects in the universe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502393"/>
            <a:ext cx="3720815" cy="182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5" y="2580212"/>
            <a:ext cx="4491593" cy="33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3" y="4555353"/>
            <a:ext cx="3497247" cy="204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0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Law of superposition</a:t>
            </a:r>
            <a:r>
              <a:rPr lang="en-US" dirty="0"/>
              <a:t>~ in undisturbed rock layers the oldest layer will be at the bottom and the youngest layer at the top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" y="2806453"/>
            <a:ext cx="2512750" cy="188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39" y="2524586"/>
            <a:ext cx="3174275" cy="418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83" y="2541602"/>
            <a:ext cx="2813527" cy="393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5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Law of conservation of mass</a:t>
            </a:r>
            <a:r>
              <a:rPr lang="en-US" dirty="0"/>
              <a:t>~ matter cannot be created or destroyed, but it can change from one form to another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140"/>
            <a:ext cx="2942948" cy="188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46" y="2501978"/>
            <a:ext cx="4479339" cy="2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0" y="4257582"/>
            <a:ext cx="3018406" cy="260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9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Law of conservation of energy</a:t>
            </a:r>
            <a:r>
              <a:rPr lang="en-US" dirty="0"/>
              <a:t>~ energy cannot be created or destroyed, but it can change from one form to another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" y="2491296"/>
            <a:ext cx="3657738" cy="19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0" y="4744607"/>
            <a:ext cx="3880583" cy="202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98" y="2683645"/>
            <a:ext cx="4136993" cy="307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7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knowledge</a:t>
            </a:r>
            <a:endParaRPr lang="en-US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429000"/>
          </a:xfrm>
        </p:spPr>
        <p:txBody>
          <a:bodyPr/>
          <a:lstStyle/>
          <a:p>
            <a:r>
              <a:rPr lang="en-US" dirty="0" smtClean="0"/>
              <a:t>Our knowledge of the natural world is always growing and changing.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Scientific knowledge </a:t>
            </a:r>
            <a:r>
              <a:rPr lang="en-US" dirty="0" smtClean="0"/>
              <a:t>is based on an ever-growing collection of </a:t>
            </a:r>
            <a:r>
              <a:rPr lang="en-US" u="sng" dirty="0" smtClean="0"/>
              <a:t>facts</a:t>
            </a:r>
            <a:r>
              <a:rPr lang="en-US" dirty="0" smtClean="0"/>
              <a:t> about the natural world, but it </a:t>
            </a:r>
            <a:r>
              <a:rPr lang="en-US" dirty="0" smtClean="0">
                <a:solidFill>
                  <a:srgbClr val="00B050"/>
                </a:solidFill>
              </a:rPr>
              <a:t>changes</a:t>
            </a:r>
            <a:r>
              <a:rPr lang="en-US" dirty="0" smtClean="0"/>
              <a:t> with </a:t>
            </a:r>
            <a:r>
              <a:rPr lang="en-US" u="sng" dirty="0" smtClean="0">
                <a:solidFill>
                  <a:srgbClr val="00B050"/>
                </a:solidFill>
              </a:rPr>
              <a:t>new evidence</a:t>
            </a:r>
            <a:r>
              <a:rPr lang="en-US" dirty="0" smtClean="0"/>
              <a:t> or </a:t>
            </a:r>
            <a:r>
              <a:rPr lang="en-US" u="sng" dirty="0" smtClean="0">
                <a:solidFill>
                  <a:srgbClr val="00B050"/>
                </a:solidFill>
              </a:rPr>
              <a:t>new interpretations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6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Hypothesis, Theory, and law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6400800" cy="3073153"/>
          </a:xfrm>
        </p:spPr>
        <p:txBody>
          <a:bodyPr/>
          <a:lstStyle/>
          <a:p>
            <a:r>
              <a:rPr lang="en-US" dirty="0" smtClean="0"/>
              <a:t>How science really works</a:t>
            </a:r>
          </a:p>
          <a:p>
            <a:endParaRPr lang="en-US" dirty="0" smtClean="0"/>
          </a:p>
          <a:p>
            <a:r>
              <a:rPr lang="en-US" u="sng" dirty="0" smtClean="0"/>
              <a:t>Objective</a:t>
            </a:r>
            <a:r>
              <a:rPr lang="en-US" dirty="0" smtClean="0"/>
              <a:t>: Students will be able to explain what a scientific law and theory are and give examples of each.</a:t>
            </a:r>
          </a:p>
          <a:p>
            <a:r>
              <a:rPr lang="en-US" u="sng" dirty="0" smtClean="0"/>
              <a:t>Essential Question:</a:t>
            </a:r>
            <a:r>
              <a:rPr lang="en-US" dirty="0" smtClean="0"/>
              <a:t> What are the differences between a scientific law and theory?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627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scientific hypothesis?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hypothesis is a possible answer to a scientific question.</a:t>
            </a:r>
            <a:endParaRPr lang="en-US" dirty="0"/>
          </a:p>
          <a:p>
            <a:r>
              <a:rPr lang="en-US" dirty="0" smtClean="0"/>
              <a:t>A scientific hypothesis is </a:t>
            </a:r>
            <a:r>
              <a:rPr lang="en-US" u="sng" dirty="0" smtClean="0"/>
              <a:t>not a guess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Hypotheses are </a:t>
            </a:r>
            <a:r>
              <a:rPr lang="en-US" u="sng" dirty="0" smtClean="0">
                <a:solidFill>
                  <a:srgbClr val="00B050"/>
                </a:solidFill>
              </a:rPr>
              <a:t>based 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Prior experience</a:t>
            </a:r>
          </a:p>
          <a:p>
            <a:pPr lvl="1"/>
            <a:r>
              <a:rPr lang="en-US" dirty="0" smtClean="0"/>
              <a:t>Scientific </a:t>
            </a:r>
            <a:r>
              <a:rPr lang="en-US" dirty="0" smtClean="0">
                <a:solidFill>
                  <a:srgbClr val="00B050"/>
                </a:solidFill>
              </a:rPr>
              <a:t>background knowledge</a:t>
            </a:r>
          </a:p>
          <a:p>
            <a:pPr lvl="1"/>
            <a:r>
              <a:rPr lang="en-US" dirty="0" smtClean="0"/>
              <a:t>Preliminary </a:t>
            </a:r>
            <a:r>
              <a:rPr lang="en-US" dirty="0" smtClean="0">
                <a:solidFill>
                  <a:srgbClr val="00B050"/>
                </a:solidFill>
              </a:rPr>
              <a:t>observations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Logic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In this class, we state hypotheses as “If, then, because” statements.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u="sng" dirty="0" smtClean="0"/>
              <a:t>If</a:t>
            </a:r>
            <a:r>
              <a:rPr lang="en-US" dirty="0" smtClean="0"/>
              <a:t> the type of vehicle is changed, </a:t>
            </a:r>
            <a:r>
              <a:rPr lang="en-US" u="sng" dirty="0" smtClean="0"/>
              <a:t>then</a:t>
            </a:r>
            <a:r>
              <a:rPr lang="en-US" dirty="0" smtClean="0"/>
              <a:t> a car will have a higher mpg rating than a truck, </a:t>
            </a:r>
            <a:r>
              <a:rPr lang="en-US" u="sng" dirty="0" smtClean="0"/>
              <a:t>because</a:t>
            </a:r>
            <a:r>
              <a:rPr lang="en-US" dirty="0" smtClean="0"/>
              <a:t> lighter vehicles use less gas per mile than heavier vehicles.</a:t>
            </a:r>
          </a:p>
        </p:txBody>
      </p:sp>
    </p:spTree>
    <p:extLst>
      <p:ext uri="{BB962C8B-B14F-4D97-AF65-F5344CB8AC3E}">
        <p14:creationId xmlns:p14="http://schemas.microsoft.com/office/powerpoint/2010/main" val="19298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dirty="0" smtClean="0"/>
              <a:t>The format of a good hypothesis: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If</a:t>
            </a:r>
            <a:r>
              <a:rPr lang="en-US" dirty="0" smtClean="0">
                <a:solidFill>
                  <a:srgbClr val="00B050"/>
                </a:solidFill>
              </a:rPr>
              <a:t> {</a:t>
            </a:r>
            <a:r>
              <a:rPr lang="en-US" i="1" u="sng" dirty="0" smtClean="0">
                <a:solidFill>
                  <a:srgbClr val="00B050"/>
                </a:solidFill>
              </a:rPr>
              <a:t>tested/independent </a:t>
            </a:r>
            <a:r>
              <a:rPr lang="en-US" i="1" u="sng" dirty="0">
                <a:solidFill>
                  <a:srgbClr val="00B050"/>
                </a:solidFill>
              </a:rPr>
              <a:t>variable</a:t>
            </a:r>
            <a:r>
              <a:rPr lang="en-US" dirty="0">
                <a:solidFill>
                  <a:srgbClr val="00B050"/>
                </a:solidFill>
              </a:rPr>
              <a:t>} </a:t>
            </a:r>
            <a:r>
              <a:rPr lang="en-US" dirty="0"/>
              <a:t>is changed, then </a:t>
            </a:r>
            <a:r>
              <a:rPr lang="en-US" dirty="0">
                <a:solidFill>
                  <a:srgbClr val="00B050"/>
                </a:solidFill>
              </a:rPr>
              <a:t>{</a:t>
            </a:r>
            <a:r>
              <a:rPr lang="en-US" i="1" u="sng" dirty="0">
                <a:solidFill>
                  <a:srgbClr val="00B050"/>
                </a:solidFill>
              </a:rPr>
              <a:t>prediction about </a:t>
            </a:r>
            <a:r>
              <a:rPr lang="en-US" i="1" u="sng" dirty="0" smtClean="0">
                <a:solidFill>
                  <a:srgbClr val="00B050"/>
                </a:solidFill>
              </a:rPr>
              <a:t>outcome/dependent </a:t>
            </a:r>
            <a:r>
              <a:rPr lang="en-US" i="1" u="sng" dirty="0">
                <a:solidFill>
                  <a:srgbClr val="00B050"/>
                </a:solidFill>
              </a:rPr>
              <a:t>variable</a:t>
            </a:r>
            <a:r>
              <a:rPr lang="en-US" dirty="0">
                <a:solidFill>
                  <a:srgbClr val="00B050"/>
                </a:solidFill>
              </a:rPr>
              <a:t>}, </a:t>
            </a:r>
            <a:r>
              <a:rPr lang="en-US" dirty="0"/>
              <a:t>because </a:t>
            </a:r>
            <a:r>
              <a:rPr lang="en-US" dirty="0">
                <a:solidFill>
                  <a:srgbClr val="00B050"/>
                </a:solidFill>
              </a:rPr>
              <a:t>{</a:t>
            </a:r>
            <a:r>
              <a:rPr lang="en-US" i="1" u="sng" dirty="0">
                <a:solidFill>
                  <a:srgbClr val="00B050"/>
                </a:solidFill>
              </a:rPr>
              <a:t>research that supports the prediction</a:t>
            </a:r>
            <a:r>
              <a:rPr lang="en-US" dirty="0">
                <a:solidFill>
                  <a:srgbClr val="00B050"/>
                </a:solidFill>
              </a:rPr>
              <a:t>}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hypothesis</a:t>
            </a:r>
            <a:r>
              <a:rPr lang="en-US" dirty="0" smtClean="0"/>
              <a:t> should clearly state the </a:t>
            </a:r>
            <a:r>
              <a:rPr lang="en-US" dirty="0" smtClean="0">
                <a:solidFill>
                  <a:srgbClr val="00B050"/>
                </a:solidFill>
              </a:rPr>
              <a:t>predicted relationship </a:t>
            </a:r>
            <a:r>
              <a:rPr lang="en-US" dirty="0" smtClean="0"/>
              <a:t>between the </a:t>
            </a:r>
            <a:r>
              <a:rPr lang="en-US" dirty="0" smtClean="0">
                <a:solidFill>
                  <a:srgbClr val="00B050"/>
                </a:solidFill>
              </a:rPr>
              <a:t>tested/independent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outcome/dependent </a:t>
            </a:r>
            <a:r>
              <a:rPr lang="en-US" dirty="0" smtClean="0"/>
              <a:t>variables, and it </a:t>
            </a:r>
            <a:r>
              <a:rPr lang="en-US" b="1" dirty="0" smtClean="0"/>
              <a:t>must</a:t>
            </a:r>
            <a:r>
              <a:rPr lang="en-US" dirty="0" smtClean="0"/>
              <a:t> include the background knowledge you use to make that prediction.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Theories are not educated guesses either!</a:t>
            </a:r>
          </a:p>
          <a:p>
            <a:endParaRPr lang="en-US" dirty="0"/>
          </a:p>
          <a:p>
            <a:r>
              <a:rPr lang="en-US" dirty="0" smtClean="0"/>
              <a:t>Theories are </a:t>
            </a:r>
            <a:r>
              <a:rPr lang="en-US" dirty="0" smtClean="0">
                <a:solidFill>
                  <a:srgbClr val="00B050"/>
                </a:solidFill>
              </a:rPr>
              <a:t>explanations</a:t>
            </a:r>
            <a:r>
              <a:rPr lang="en-US" dirty="0" smtClean="0"/>
              <a:t> for how nature works.</a:t>
            </a:r>
          </a:p>
          <a:p>
            <a:endParaRPr lang="en-US" dirty="0"/>
          </a:p>
          <a:p>
            <a:r>
              <a:rPr lang="en-US" dirty="0" smtClean="0"/>
              <a:t>Theories explain a major phenomenon of nature.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Phenomenon</a:t>
            </a:r>
            <a:r>
              <a:rPr lang="en-US" dirty="0" smtClean="0"/>
              <a:t>: any observable event</a:t>
            </a:r>
          </a:p>
          <a:p>
            <a:endParaRPr lang="en-US" dirty="0"/>
          </a:p>
          <a:p>
            <a:r>
              <a:rPr lang="en-US" dirty="0" smtClean="0"/>
              <a:t>Theories are well-supported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50"/>
                </a:solidFill>
              </a:rPr>
              <a:t>evidence</a:t>
            </a:r>
            <a:r>
              <a:rPr lang="en-US" dirty="0" smtClean="0"/>
              <a:t>, and are thought to be the </a:t>
            </a:r>
            <a:r>
              <a:rPr lang="en-US" dirty="0" smtClean="0">
                <a:solidFill>
                  <a:srgbClr val="00B050"/>
                </a:solidFill>
              </a:rPr>
              <a:t>best explanation </a:t>
            </a:r>
            <a:r>
              <a:rPr lang="en-US" dirty="0" smtClean="0"/>
              <a:t>of a phenomenon.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u="sng" dirty="0">
                <a:solidFill>
                  <a:srgbClr val="00B050"/>
                </a:solidFill>
              </a:rPr>
              <a:t>Theory of plate tectonics </a:t>
            </a:r>
            <a:r>
              <a:rPr lang="en-US" sz="1800" dirty="0"/>
              <a:t>- is the theory that the outer rigid layer of the earth (the lithosphere) </a:t>
            </a:r>
            <a:r>
              <a:rPr lang="en-US" sz="1800" dirty="0" smtClean="0"/>
              <a:t>is </a:t>
            </a:r>
            <a:r>
              <a:rPr lang="en-US" sz="1800" dirty="0"/>
              <a:t>divided into a couple of dozen "plates" that move around across the earth's surface relative to </a:t>
            </a:r>
            <a:r>
              <a:rPr lang="en-US" sz="1800" dirty="0" smtClean="0"/>
              <a:t>each </a:t>
            </a:r>
            <a:r>
              <a:rPr lang="en-US" sz="1800" dirty="0"/>
              <a:t>other, like slabs of ice on a lake.</a:t>
            </a:r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6" y="2547939"/>
            <a:ext cx="3528457" cy="21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12" y="4963959"/>
            <a:ext cx="47821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3663"/>
            <a:ext cx="4030462" cy="22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86" y="4806796"/>
            <a:ext cx="19526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3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Atomic theory </a:t>
            </a:r>
            <a:r>
              <a:rPr lang="en-US" dirty="0"/>
              <a:t>- is the idea that matter is made up of little units called atoms, or it can be defined as a theory of the structure of the </a:t>
            </a:r>
            <a:r>
              <a:rPr lang="en-US" dirty="0" smtClean="0"/>
              <a:t>atom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50" y="2728912"/>
            <a:ext cx="563732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7" y="4209402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17" y="2579424"/>
            <a:ext cx="1800225" cy="37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7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Cell theory</a:t>
            </a:r>
            <a:r>
              <a:rPr lang="en-US" dirty="0"/>
              <a:t>– 1. All living things are made of cells. 2. Cells are the basic units of structure and function in living things. 3. Living cells come only from other living </a:t>
            </a:r>
            <a:r>
              <a:rPr lang="en-US" dirty="0" smtClean="0"/>
              <a:t>cells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" y="3009900"/>
            <a:ext cx="8389398" cy="124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5" y="4394447"/>
            <a:ext cx="2246051" cy="23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28" y="4252404"/>
            <a:ext cx="5060272" cy="26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76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laws </a:t>
            </a:r>
            <a:r>
              <a:rPr lang="en-US" dirty="0" smtClean="0">
                <a:solidFill>
                  <a:srgbClr val="00B050"/>
                </a:solidFill>
              </a:rPr>
              <a:t>describe</a:t>
            </a:r>
            <a:r>
              <a:rPr lang="en-US" dirty="0" smtClean="0"/>
              <a:t> what nature does</a:t>
            </a:r>
            <a:r>
              <a:rPr lang="en-US" dirty="0"/>
              <a:t> </a:t>
            </a:r>
            <a:r>
              <a:rPr lang="en-US" dirty="0" smtClean="0"/>
              <a:t>under certain conditions.</a:t>
            </a:r>
          </a:p>
          <a:p>
            <a:endParaRPr lang="en-US" dirty="0"/>
          </a:p>
          <a:p>
            <a:r>
              <a:rPr lang="en-US" dirty="0" smtClean="0"/>
              <a:t>If those conditions are present, then the law can be </a:t>
            </a:r>
            <a:r>
              <a:rPr lang="en-US" u="sng" dirty="0" smtClean="0">
                <a:solidFill>
                  <a:srgbClr val="00B050"/>
                </a:solidFill>
              </a:rPr>
              <a:t>used to make predictions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about what will happen. </a:t>
            </a:r>
          </a:p>
          <a:p>
            <a:endParaRPr lang="en-US" dirty="0" smtClean="0"/>
          </a:p>
          <a:p>
            <a:r>
              <a:rPr lang="en-US" i="1" dirty="0" smtClean="0"/>
              <a:t>Phenomenon A always happens when conditions 1 and 2 are met.</a:t>
            </a:r>
          </a:p>
          <a:p>
            <a:endParaRPr lang="en-US" dirty="0"/>
          </a:p>
          <a:p>
            <a:r>
              <a:rPr lang="en-US" dirty="0" smtClean="0"/>
              <a:t>Scientific laws are well-supported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50"/>
                </a:solidFill>
              </a:rPr>
              <a:t>evidence</a:t>
            </a:r>
            <a:r>
              <a:rPr lang="en-US" dirty="0" smtClean="0"/>
              <a:t> and have been </a:t>
            </a:r>
            <a:r>
              <a:rPr lang="en-US" dirty="0" smtClean="0">
                <a:solidFill>
                  <a:srgbClr val="00B050"/>
                </a:solidFill>
              </a:rPr>
              <a:t>tested repeatedly</a:t>
            </a:r>
            <a:r>
              <a:rPr lang="en-US" dirty="0" smtClean="0"/>
              <a:t>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912</TotalTime>
  <Words>614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Sketchbook</vt:lpstr>
      <vt:lpstr>Bell Ringer</vt:lpstr>
      <vt:lpstr>Hypothesis, Theory, and law </vt:lpstr>
      <vt:lpstr>What is a scientific hypothesis?</vt:lpstr>
      <vt:lpstr>Scientific Hypothesis</vt:lpstr>
      <vt:lpstr>Scientific Theory</vt:lpstr>
      <vt:lpstr>Examples of Theories</vt:lpstr>
      <vt:lpstr>Examples of Theories</vt:lpstr>
      <vt:lpstr>Examples of Theories</vt:lpstr>
      <vt:lpstr>Scientific Law</vt:lpstr>
      <vt:lpstr>Relationship between theories and laws</vt:lpstr>
      <vt:lpstr>Examples of Laws</vt:lpstr>
      <vt:lpstr>Examples of Laws</vt:lpstr>
      <vt:lpstr>Examples of Laws</vt:lpstr>
      <vt:lpstr>Examples of Laws</vt:lpstr>
      <vt:lpstr>Scientific knowledge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Hypothesis, Theory, and law</dc:title>
  <dc:creator>Elizabeth Phillips</dc:creator>
  <cp:lastModifiedBy>Windows User</cp:lastModifiedBy>
  <cp:revision>40</cp:revision>
  <cp:lastPrinted>2014-01-07T22:58:03Z</cp:lastPrinted>
  <dcterms:created xsi:type="dcterms:W3CDTF">2011-09-20T08:52:15Z</dcterms:created>
  <dcterms:modified xsi:type="dcterms:W3CDTF">2017-11-20T17:52:26Z</dcterms:modified>
</cp:coreProperties>
</file>