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6" r:id="rId1"/>
  </p:sldMasterIdLst>
  <p:notesMasterIdLst>
    <p:notesMasterId r:id="rId14"/>
  </p:notesMasterIdLst>
  <p:handoutMasterIdLst>
    <p:handoutMasterId r:id="rId15"/>
  </p:handoutMasterIdLst>
  <p:sldIdLst>
    <p:sldId id="703" r:id="rId2"/>
    <p:sldId id="747" r:id="rId3"/>
    <p:sldId id="748" r:id="rId4"/>
    <p:sldId id="749" r:id="rId5"/>
    <p:sldId id="751" r:id="rId6"/>
    <p:sldId id="753" r:id="rId7"/>
    <p:sldId id="760" r:id="rId8"/>
    <p:sldId id="754" r:id="rId9"/>
    <p:sldId id="755" r:id="rId10"/>
    <p:sldId id="756" r:id="rId11"/>
    <p:sldId id="757" r:id="rId12"/>
    <p:sldId id="761" r:id="rId13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buClr>
        <a:schemeClr val="accent1"/>
      </a:buClr>
      <a:buSzPct val="90000"/>
      <a:buFont typeface="Wingdings" panose="05000000000000000000" pitchFamily="2" charset="2"/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78">
          <p15:clr>
            <a:srgbClr val="A4A3A4"/>
          </p15:clr>
        </p15:guide>
        <p15:guide id="2" orient="horz" pos="1609">
          <p15:clr>
            <a:srgbClr val="A4A3A4"/>
          </p15:clr>
        </p15:guide>
        <p15:guide id="3" orient="horz" pos="1903">
          <p15:clr>
            <a:srgbClr val="A4A3A4"/>
          </p15:clr>
        </p15:guide>
        <p15:guide id="4" pos="848">
          <p15:clr>
            <a:srgbClr val="A4A3A4"/>
          </p15:clr>
        </p15:guide>
        <p15:guide id="5" pos="5478">
          <p15:clr>
            <a:srgbClr val="A4A3A4"/>
          </p15:clr>
        </p15:guide>
        <p15:guide id="6" pos="2885">
          <p15:clr>
            <a:srgbClr val="A4A3A4"/>
          </p15:clr>
        </p15:guide>
        <p15:guide id="7" pos="4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FF99"/>
    <a:srgbClr val="FF99CC"/>
    <a:srgbClr val="005F8E"/>
    <a:srgbClr val="0261CA"/>
    <a:srgbClr val="C0C0C0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25" autoAdjust="0"/>
    <p:restoredTop sz="78045" autoAdjust="0"/>
  </p:normalViewPr>
  <p:slideViewPr>
    <p:cSldViewPr snapToGrid="0">
      <p:cViewPr>
        <p:scale>
          <a:sx n="50" d="100"/>
          <a:sy n="50" d="100"/>
        </p:scale>
        <p:origin x="-2418" y="-594"/>
      </p:cViewPr>
      <p:guideLst>
        <p:guide orient="horz" pos="4078"/>
        <p:guide orient="horz" pos="1609"/>
        <p:guide orient="horz" pos="1903"/>
        <p:guide pos="848"/>
        <p:guide pos="5478"/>
        <p:guide pos="2885"/>
        <p:guide pos="4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28" y="-72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5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t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34463"/>
            <a:ext cx="30527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l" defTabSz="927100">
              <a:spcBef>
                <a:spcPct val="20000"/>
              </a:spcBef>
              <a:buClrTx/>
              <a:buSz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9034463"/>
            <a:ext cx="305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5" tIns="46192" rIns="92385" bIns="46192" numCol="1" anchor="b" anchorCtr="0" compatLnSpc="1">
            <a:prstTxWarp prst="textNoShape">
              <a:avLst/>
            </a:prstTxWarp>
            <a:spAutoFit/>
          </a:bodyPr>
          <a:lstStyle>
            <a:lvl1pPr algn="r" defTabSz="927100">
              <a:spcBef>
                <a:spcPct val="2000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fld id="{2CB115CB-BBC7-45AD-8C0D-1E1FD644FF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8113"/>
            <a:ext cx="5667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 smtClean="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196013" y="138113"/>
            <a:ext cx="787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 smtClean="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3738"/>
            <a:ext cx="4627563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5949950"/>
            <a:ext cx="24796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2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5000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17575">
              <a:defRPr sz="1200" smtClean="0">
                <a:latin typeface="Book Antiqu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89738" y="9148763"/>
            <a:ext cx="193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7575">
              <a:defRPr sz="1200">
                <a:latin typeface="Book Antiqua" panose="02040602050305030304" pitchFamily="18" charset="0"/>
              </a:defRPr>
            </a:lvl1pPr>
          </a:lstStyle>
          <a:p>
            <a:fld id="{BCC12C03-E65A-448E-B7FB-8E2D994490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D73E2E66-D74E-4397-8CCF-396817E92081}" type="slidenum">
              <a:rPr lang="en-US" altLang="en-US" sz="1200">
                <a:latin typeface="Book Antiqua" panose="02040602050305030304" pitchFamily="18" charset="0"/>
              </a:rPr>
              <a:pPr/>
              <a:t>1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35F274D5-D31C-4F74-BB55-DF950738C30F}" type="slidenum">
              <a:rPr lang="en-US" altLang="en-US" sz="1200">
                <a:latin typeface="Book Antiqua" panose="02040602050305030304" pitchFamily="18" charset="0"/>
              </a:rPr>
              <a:pPr/>
              <a:t>11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2E8CD469-7027-4327-A2FB-40056AC50B4B}" type="slidenum">
              <a:rPr lang="en-US" altLang="en-US" sz="1200">
                <a:latin typeface="Book Antiqua" panose="02040602050305030304" pitchFamily="18" charset="0"/>
              </a:rPr>
              <a:pPr/>
              <a:t>2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6DEA26CF-5160-4229-8D3F-93EAFE9A4FF4}" type="slidenum">
              <a:rPr lang="en-US" altLang="en-US" sz="1200">
                <a:latin typeface="Book Antiqua" panose="02040602050305030304" pitchFamily="18" charset="0"/>
              </a:rPr>
              <a:pPr/>
              <a:t>3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1A1A0D42-642F-41F2-BC6C-FBA5F4CD39BC}" type="slidenum">
              <a:rPr lang="en-US" altLang="en-US" sz="1200">
                <a:latin typeface="Book Antiqua" panose="02040602050305030304" pitchFamily="18" charset="0"/>
              </a:rPr>
              <a:pPr/>
              <a:t>4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7E4DB3E9-77B0-481F-943E-1877A314E883}" type="slidenum">
              <a:rPr lang="en-US" altLang="en-US" sz="1200">
                <a:latin typeface="Book Antiqua" panose="02040602050305030304" pitchFamily="18" charset="0"/>
              </a:rPr>
              <a:pPr/>
              <a:t>5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D237AE96-7324-498E-A181-5466643625F5}" type="slidenum">
              <a:rPr lang="en-US" altLang="en-US" sz="1200">
                <a:latin typeface="Book Antiqua" panose="02040602050305030304" pitchFamily="18" charset="0"/>
              </a:rPr>
              <a:pPr/>
              <a:t>6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337CCBAD-5E72-43CB-A577-8917AC676F3A}" type="slidenum">
              <a:rPr lang="en-US" altLang="en-US" sz="1200">
                <a:latin typeface="Book Antiqua" panose="02040602050305030304" pitchFamily="18" charset="0"/>
              </a:rPr>
              <a:pPr/>
              <a:t>8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330719F2-5A14-48C7-990F-18E3055331E5}" type="slidenum">
              <a:rPr lang="en-US" altLang="en-US" sz="1200">
                <a:latin typeface="Book Antiqua" panose="02040602050305030304" pitchFamily="18" charset="0"/>
              </a:rPr>
              <a:pPr/>
              <a:t>9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6416675"/>
            <a:ext cx="1082675" cy="18256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 defTabSz="917575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fld id="{5A0AFDD4-FD3A-49F6-952F-A73A716B55CA}" type="slidenum">
              <a:rPr lang="en-US" altLang="en-US" sz="1200">
                <a:latin typeface="Book Antiqua" panose="02040602050305030304" pitchFamily="18" charset="0"/>
              </a:rPr>
              <a:pPr/>
              <a:t>10</a:t>
            </a:fld>
            <a:endParaRPr lang="en-US" altLang="en-US" sz="1200">
              <a:latin typeface="Book Antiqua" panose="0204060205030503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5821363"/>
            <a:ext cx="7472363" cy="13731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 heat energy is added to ice, the temperature increases until it reaches 0°C.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altLang="en-US" i="1">
                <a:latin typeface="Arial" panose="020B0604020202020204" pitchFamily="34" charset="0"/>
                <a:cs typeface="Arial" panose="020B0604020202020204" pitchFamily="34" charset="0"/>
              </a:rPr>
              <a:t>the temperature stops increasing.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 you add more heat, more ice becomes liquid water but the temperature stays the same.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This is because the added energy is being used to break the intermolecular forces and change solid into liquid. 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Once all the ice has become liquid, the temperature starts to rise again if more energy is added.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60363" y="1225550"/>
            <a:ext cx="8497887" cy="5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55083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B290-BE7F-48D8-9CFE-5BA2B81EF798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6F44-32DC-402A-96ED-7BE2B7B524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lencoe.mheducation.com/sites/dl/free/0078693918/164155/00044682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hyperlink" Target="http://glencoe.mheducation.com/sites/dl/free/0078802482/164155/00053405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953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Phases of Matter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76350"/>
            <a:ext cx="4876800" cy="4457700"/>
          </a:xfrm>
        </p:spPr>
        <p:txBody>
          <a:bodyPr>
            <a:normAutofit fontScale="85000" lnSpcReduction="10000"/>
          </a:bodyPr>
          <a:lstStyle/>
          <a:p>
            <a:pPr marL="609600" indent="-609600"/>
            <a:r>
              <a:rPr lang="en-US" altLang="en-US" dirty="0"/>
              <a:t>On Earth, pure substances are usually found as solids, liquids, or gases. </a:t>
            </a:r>
          </a:p>
          <a:p>
            <a:pPr marL="609600" indent="-609600"/>
            <a:r>
              <a:rPr lang="en-US" altLang="en-US" dirty="0"/>
              <a:t>These are called </a:t>
            </a:r>
            <a:r>
              <a:rPr lang="en-US" altLang="en-US" i="1" dirty="0">
                <a:solidFill>
                  <a:srgbClr val="0261CA"/>
                </a:solidFill>
              </a:rPr>
              <a:t>phases of matter</a:t>
            </a:r>
            <a:r>
              <a:rPr lang="en-US" altLang="en-US" dirty="0" smtClean="0">
                <a:solidFill>
                  <a:srgbClr val="0261CA"/>
                </a:solidFill>
              </a:rPr>
              <a:t>.</a:t>
            </a:r>
          </a:p>
          <a:p>
            <a:pPr marL="609600" indent="-609600"/>
            <a:r>
              <a:rPr lang="en-US" altLang="en-US" dirty="0" smtClean="0">
                <a:hlinkClick r:id="rId3"/>
              </a:rPr>
              <a:t>http://glencoe.mheducation.com/sites/dl/free/0078693918/164155/00044682.html</a:t>
            </a:r>
            <a:endParaRPr lang="en-US" altLang="en-US" dirty="0" smtClean="0"/>
          </a:p>
          <a:p>
            <a:pPr marL="609600" indent="-609600"/>
            <a:r>
              <a:rPr lang="en-US" altLang="en-US" dirty="0" smtClean="0">
                <a:hlinkClick r:id="rId4"/>
              </a:rPr>
              <a:t>http://glencoe.mheducation.com/sites/dl/free/0078802482/164155/00053405.html</a:t>
            </a:r>
            <a:endParaRPr lang="en-US" altLang="en-US" dirty="0" smtClean="0"/>
          </a:p>
          <a:p>
            <a:pPr marL="609600" indent="-609600"/>
            <a:endParaRPr lang="en-US" altLang="en-US" dirty="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277938"/>
            <a:ext cx="39052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8150" y="381000"/>
            <a:ext cx="8229600" cy="4695825"/>
          </a:xfr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6700" y="5662613"/>
            <a:ext cx="862965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anose="05000000000000000000" pitchFamily="2" charset="2"/>
              <a:defRPr sz="3200">
                <a:solidFill>
                  <a:schemeClr val="accent2"/>
                </a:solidFill>
                <a:latin typeface="Gill Sans MT" panose="020B0502020104020203" pitchFamily="34" charset="0"/>
              </a:defRPr>
            </a:lvl9pPr>
          </a:lstStyle>
          <a:p>
            <a:pPr algn="l"/>
            <a:r>
              <a:rPr lang="en-US" altLang="en-US"/>
              <a:t>Notice temperature is constant while ice melts!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109855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 </a:t>
            </a:r>
            <a:r>
              <a:rPr lang="en-US" altLang="en-US" sz="3600" dirty="0"/>
              <a:t>Melting and boiling points of</a:t>
            </a:r>
            <a:br>
              <a:rPr lang="en-US" altLang="en-US" sz="3600" dirty="0"/>
            </a:br>
            <a:r>
              <a:rPr lang="en-US" altLang="en-US" sz="3600" dirty="0"/>
              <a:t>common substances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2971800"/>
            <a:ext cx="3916362" cy="2005013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Materials have a wide range of melting and boiling points.</a:t>
            </a:r>
          </a:p>
          <a:p>
            <a:endParaRPr lang="en-US" altLang="en-US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188" y="2576513"/>
            <a:ext cx="4722812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Sublimation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732213" y="2181225"/>
            <a:ext cx="4840287" cy="4429125"/>
          </a:xfrm>
        </p:spPr>
        <p:txBody>
          <a:bodyPr/>
          <a:lstStyle/>
          <a:p>
            <a:r>
              <a:rPr lang="en-US" altLang="en-US" dirty="0"/>
              <a:t>Sometimes a solid can change directly to a gas when heat energy is added. </a:t>
            </a:r>
          </a:p>
          <a:p>
            <a:r>
              <a:rPr lang="en-US" altLang="en-US" dirty="0"/>
              <a:t>This process is called </a:t>
            </a:r>
            <a:r>
              <a:rPr lang="en-US" altLang="en-US" i="1" dirty="0">
                <a:solidFill>
                  <a:srgbClr val="0261CA"/>
                </a:solidFill>
              </a:rPr>
              <a:t>sublimation</a:t>
            </a:r>
            <a:r>
              <a:rPr lang="en-US" altLang="en-US" dirty="0">
                <a:solidFill>
                  <a:srgbClr val="0261CA"/>
                </a:solidFill>
              </a:rPr>
              <a:t>.</a:t>
            </a:r>
          </a:p>
          <a:p>
            <a:endParaRPr lang="en-US" alt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73250"/>
            <a:ext cx="33623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The phases of matter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05250" y="2114550"/>
            <a:ext cx="4857750" cy="4343400"/>
          </a:xfrm>
        </p:spPr>
        <p:txBody>
          <a:bodyPr/>
          <a:lstStyle/>
          <a:p>
            <a:r>
              <a:rPr lang="en-US" altLang="en-US"/>
              <a:t>A </a:t>
            </a:r>
            <a:r>
              <a:rPr lang="en-US" altLang="en-US" i="1">
                <a:solidFill>
                  <a:srgbClr val="0261CA"/>
                </a:solidFill>
              </a:rPr>
              <a:t>solid </a:t>
            </a:r>
            <a:r>
              <a:rPr lang="en-US" altLang="en-US"/>
              <a:t>holds its shape and does not flow. </a:t>
            </a:r>
          </a:p>
          <a:p>
            <a:r>
              <a:rPr lang="en-US" altLang="en-US"/>
              <a:t>The molecules in a solid vibrate in place, but on average, don’t move far from their places.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03463"/>
            <a:ext cx="3535363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The phases of matter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66950"/>
            <a:ext cx="4248150" cy="4171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 i="1">
                <a:solidFill>
                  <a:srgbClr val="0261CA"/>
                </a:solidFill>
              </a:rPr>
              <a:t>liquid</a:t>
            </a:r>
            <a:r>
              <a:rPr lang="en-US" altLang="en-US"/>
              <a:t> holds its </a:t>
            </a:r>
            <a:r>
              <a:rPr lang="en-US" altLang="en-US" i="1"/>
              <a:t>volume</a:t>
            </a:r>
            <a:r>
              <a:rPr lang="en-US" altLang="en-US"/>
              <a:t>, but does not hold its shape—it flows. </a:t>
            </a:r>
          </a:p>
          <a:p>
            <a:pPr>
              <a:lnSpc>
                <a:spcPct val="90000"/>
              </a:lnSpc>
            </a:pPr>
            <a:r>
              <a:rPr lang="en-US" altLang="en-US"/>
              <a:t>Liquids flow because the molecules can move around.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341563"/>
            <a:ext cx="3976687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The phases of matter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81450" y="2057400"/>
            <a:ext cx="4781550" cy="4533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 </a:t>
            </a:r>
            <a:r>
              <a:rPr lang="en-US" altLang="en-US" sz="2800" i="1">
                <a:solidFill>
                  <a:srgbClr val="0261CA"/>
                </a:solidFill>
              </a:rPr>
              <a:t>gas</a:t>
            </a:r>
            <a:r>
              <a:rPr lang="en-US" altLang="en-US" sz="2800"/>
              <a:t> flows like a liquid, but can also expand or contract to fill a container.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 gas does not hold its volume.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molecules in a gas have enough energy to completely break away from each other.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90763"/>
            <a:ext cx="3875088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The phases of matter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33450" y="2076450"/>
            <a:ext cx="7753350" cy="2266950"/>
          </a:xfrm>
        </p:spPr>
        <p:txBody>
          <a:bodyPr/>
          <a:lstStyle/>
          <a:p>
            <a:r>
              <a:rPr lang="en-US" altLang="en-US" sz="3200"/>
              <a:t>When they are close together, molecules are attracted through </a:t>
            </a:r>
            <a:r>
              <a:rPr lang="en-US" altLang="en-US" sz="3200" i="1">
                <a:solidFill>
                  <a:srgbClr val="0261CA"/>
                </a:solidFill>
              </a:rPr>
              <a:t>intermolecular forces</a:t>
            </a:r>
            <a:r>
              <a:rPr lang="en-US" altLang="en-US" sz="3200"/>
              <a:t>.</a:t>
            </a:r>
            <a:r>
              <a:rPr lang="en-US" altLang="en-US" sz="2400"/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865"/>
          <a:stretch>
            <a:fillRect/>
          </a:stretch>
        </p:blipFill>
        <p:spPr bwMode="auto">
          <a:xfrm>
            <a:off x="3257550" y="3819525"/>
            <a:ext cx="558165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3946525"/>
            <a:ext cx="20002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phases of matter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2286000"/>
            <a:ext cx="7772400" cy="1752600"/>
          </a:xfrm>
        </p:spPr>
        <p:txBody>
          <a:bodyPr/>
          <a:lstStyle/>
          <a:p>
            <a:r>
              <a:rPr lang="en-US" altLang="en-US" sz="3200"/>
              <a:t>The forces in chemical bonds are stronger than intermolecular forces.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53340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0850" y="3429000"/>
            <a:ext cx="4454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225550"/>
            <a:ext cx="8440737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Intermolecular forces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idx="1"/>
          </p:nvPr>
        </p:nvSpPr>
        <p:spPr>
          <a:xfrm>
            <a:off x="684213" y="2200275"/>
            <a:ext cx="8459787" cy="4657725"/>
          </a:xfrm>
        </p:spPr>
        <p:txBody>
          <a:bodyPr/>
          <a:lstStyle/>
          <a:p>
            <a:r>
              <a:rPr lang="en-US" altLang="en-US"/>
              <a:t>Within all matter, there is a constant competition between temperature and intermolecular forces. </a:t>
            </a:r>
          </a:p>
          <a:p>
            <a:r>
              <a:rPr lang="en-US" altLang="en-US"/>
              <a:t>When temperature wins the competition, molecules fly apart and you have a gas. </a:t>
            </a:r>
          </a:p>
          <a:p>
            <a:r>
              <a:rPr lang="en-US" altLang="en-US"/>
              <a:t>When intermolecular forces win the competition, molecules clump tightly together and you have a solid.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Melting </a:t>
            </a:r>
            <a:r>
              <a:rPr lang="en-US" altLang="en-US" dirty="0"/>
              <a:t>and boiling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1752600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 i="1">
                <a:solidFill>
                  <a:srgbClr val="0261CA"/>
                </a:solidFill>
              </a:rPr>
              <a:t>melting point</a:t>
            </a:r>
            <a:r>
              <a:rPr lang="en-US" altLang="en-US"/>
              <a:t> is the temperature at which a substance changes from a solid to a liquid.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37338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Melting and boiling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8486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The temperature at which a liquid becomes a gas is called the </a:t>
            </a:r>
            <a:r>
              <a:rPr lang="en-US" altLang="en-US" i="1">
                <a:solidFill>
                  <a:srgbClr val="0261CA"/>
                </a:solidFill>
              </a:rPr>
              <a:t>boiling point</a:t>
            </a:r>
            <a:r>
              <a:rPr lang="en-US" altLang="en-US">
                <a:solidFill>
                  <a:srgbClr val="CC0000"/>
                </a:solidFill>
              </a:rPr>
              <a:t>.</a:t>
            </a:r>
            <a:endParaRPr lang="en-US" altLang="en-US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138" y="3609975"/>
            <a:ext cx="45688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12080</TotalTime>
  <Words>404</Words>
  <Application>Microsoft Office PowerPoint</Application>
  <PresentationFormat>On-screen Show (4:3)</PresentationFormat>
  <Paragraphs>48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Phases of Matter</vt:lpstr>
      <vt:lpstr> The phases of matter</vt:lpstr>
      <vt:lpstr> The phases of matter</vt:lpstr>
      <vt:lpstr> The phases of matter</vt:lpstr>
      <vt:lpstr> The phases of matter</vt:lpstr>
      <vt:lpstr>The phases of matter</vt:lpstr>
      <vt:lpstr> Intermolecular forces</vt:lpstr>
      <vt:lpstr>Melting and boiling</vt:lpstr>
      <vt:lpstr> Melting and boiling</vt:lpstr>
      <vt:lpstr>Slide 10</vt:lpstr>
      <vt:lpstr> Melting and boiling points of common substances</vt:lpstr>
      <vt:lpstr> Sublimation</vt:lpstr>
    </vt:vector>
  </TitlesOfParts>
  <Company>MORGAN STANLEY DEAN WITTER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EPS Shell Presentation</dc:title>
  <dc:creator>Kathleen Woodring</dc:creator>
  <dc:description>Copyright 1999 MSDW</dc:description>
  <cp:lastModifiedBy>Yasmani velazco</cp:lastModifiedBy>
  <cp:revision>800</cp:revision>
  <cp:lastPrinted>2001-06-20T17:00:32Z</cp:lastPrinted>
  <dcterms:created xsi:type="dcterms:W3CDTF">1998-10-16T19:39:53Z</dcterms:created>
  <dcterms:modified xsi:type="dcterms:W3CDTF">2017-10-10T01:37:00Z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_Steward">
    <vt:lpwstr>Woodring G u641136</vt:lpwstr>
  </property>
  <property fmtid="{D5CDD505-2E9C-101B-9397-08002B2CF9AE}" pid="3" name="Proprietary_Classification">
    <vt:lpwstr>PERSONAL</vt:lpwstr>
  </property>
  <property fmtid="{D5CDD505-2E9C-101B-9397-08002B2CF9AE}" pid="4" name="Retention_Period">
    <vt:lpwstr/>
  </property>
  <property fmtid="{D5CDD505-2E9C-101B-9397-08002B2CF9AE}" pid="5" name="Retention_Period_Start_Date">
    <vt:lpwstr/>
  </property>
  <property fmtid="{D5CDD505-2E9C-101B-9397-08002B2CF9AE}" pid="6" name="Retention_Period_Trigger">
    <vt:lpwstr>General Business Record</vt:lpwstr>
  </property>
  <property fmtid="{D5CDD505-2E9C-101B-9397-08002B2CF9AE}" pid="7" name="Reason_Document_Frozen">
    <vt:lpwstr/>
  </property>
  <property fmtid="{D5CDD505-2E9C-101B-9397-08002B2CF9AE}" pid="8" name="Expiration_Date">
    <vt:lpwstr>7/8/2007</vt:lpwstr>
  </property>
</Properties>
</file>