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0" r:id="rId1"/>
  </p:sldMasterIdLst>
  <p:notesMasterIdLst>
    <p:notesMasterId r:id="rId17"/>
  </p:notesMasterIdLst>
  <p:handoutMasterIdLst>
    <p:handoutMasterId r:id="rId18"/>
  </p:handoutMasterIdLst>
  <p:sldIdLst>
    <p:sldId id="373" r:id="rId2"/>
    <p:sldId id="464" r:id="rId3"/>
    <p:sldId id="714" r:id="rId4"/>
    <p:sldId id="715" r:id="rId5"/>
    <p:sldId id="717" r:id="rId6"/>
    <p:sldId id="742" r:id="rId7"/>
    <p:sldId id="741" r:id="rId8"/>
    <p:sldId id="718" r:id="rId9"/>
    <p:sldId id="719" r:id="rId10"/>
    <p:sldId id="746" r:id="rId11"/>
    <p:sldId id="743" r:id="rId12"/>
    <p:sldId id="744" r:id="rId13"/>
    <p:sldId id="745" r:id="rId14"/>
    <p:sldId id="721" r:id="rId15"/>
    <p:sldId id="722" r:id="rId1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8">
          <p15:clr>
            <a:srgbClr val="A4A3A4"/>
          </p15:clr>
        </p15:guide>
        <p15:guide id="2" orient="horz" pos="1609">
          <p15:clr>
            <a:srgbClr val="A4A3A4"/>
          </p15:clr>
        </p15:guide>
        <p15:guide id="3" orient="horz" pos="1903">
          <p15:clr>
            <a:srgbClr val="A4A3A4"/>
          </p15:clr>
        </p15:guide>
        <p15:guide id="4" pos="848">
          <p15:clr>
            <a:srgbClr val="A4A3A4"/>
          </p15:clr>
        </p15:guide>
        <p15:guide id="5" pos="5478">
          <p15:clr>
            <a:srgbClr val="A4A3A4"/>
          </p15:clr>
        </p15:guide>
        <p15:guide id="6" pos="2885">
          <p15:clr>
            <a:srgbClr val="A4A3A4"/>
          </p15:clr>
        </p15:guide>
        <p15:guide id="7" pos="4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99"/>
    <a:srgbClr val="FF99CC"/>
    <a:srgbClr val="005F8E"/>
    <a:srgbClr val="0261CA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225" autoAdjust="0"/>
    <p:restoredTop sz="78045" autoAdjust="0"/>
  </p:normalViewPr>
  <p:slideViewPr>
    <p:cSldViewPr snapToGrid="0">
      <p:cViewPr>
        <p:scale>
          <a:sx n="50" d="100"/>
          <a:sy n="50" d="100"/>
        </p:scale>
        <p:origin x="-2676" y="-918"/>
      </p:cViewPr>
      <p:guideLst>
        <p:guide orient="horz" pos="4078"/>
        <p:guide orient="horz" pos="1609"/>
        <p:guide orient="horz" pos="1903"/>
        <p:guide pos="848"/>
        <p:guide pos="5478"/>
        <p:guide pos="2885"/>
        <p:guide pos="4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28" y="-7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59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4463"/>
            <a:ext cx="3052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9034463"/>
            <a:ext cx="30559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E840F523-CB62-4722-96EC-423590A637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8113"/>
            <a:ext cx="5667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96013" y="138113"/>
            <a:ext cx="7874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27563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5949950"/>
            <a:ext cx="247967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5000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89738" y="9148763"/>
            <a:ext cx="1936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fld id="{A29B11C5-7DB5-435F-966C-77021AD09A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A9EB8-D0C1-485D-BF42-EF49726EDC2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6740525"/>
            <a:ext cx="6051550" cy="182563"/>
          </a:xfrm>
        </p:spPr>
        <p:txBody>
          <a:bodyPr wrap="square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B1B03-2A9C-4FDE-8E40-2C2236730FE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3738"/>
            <a:ext cx="4627563" cy="347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903788"/>
            <a:ext cx="5805487" cy="341471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3" name="Text Box 1029"/>
          <p:cNvSpPr txBox="1">
            <a:spLocks noChangeArrowheads="1"/>
          </p:cNvSpPr>
          <p:nvPr userDrawn="1"/>
        </p:nvSpPr>
        <p:spPr bwMode="auto">
          <a:xfrm>
            <a:off x="7989888" y="6119813"/>
            <a:ext cx="9017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  <a:latin typeface="Futura Md BT" pitchFamily="34" charset="0"/>
              </a:rPr>
              <a:t>Unit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4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1225550"/>
            <a:ext cx="2124075" cy="53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1225550"/>
            <a:ext cx="6221412" cy="53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73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0363" y="1225550"/>
            <a:ext cx="8497887" cy="538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30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4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65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2600325"/>
            <a:ext cx="4152900" cy="4010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2600325"/>
            <a:ext cx="4154487" cy="4010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4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97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7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7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12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08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2600325"/>
            <a:ext cx="845978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1225550"/>
            <a:ext cx="84407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5F8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9pPr>
    </p:titleStyle>
    <p:bodyStyle>
      <a:lvl1pPr marL="257175" indent="-2571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1" kern="1200">
          <a:solidFill>
            <a:srgbClr val="118964"/>
          </a:solidFill>
          <a:latin typeface="+mn-lt"/>
          <a:ea typeface="+mn-ea"/>
          <a:cs typeface="+mn-cs"/>
        </a:defRPr>
      </a:lvl1pPr>
      <a:lvl2pPr marL="682625" indent="-4238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 kern="1200">
          <a:solidFill>
            <a:srgbClr val="118964"/>
          </a:solidFill>
          <a:latin typeface="+mn-lt"/>
          <a:ea typeface="+mn-ea"/>
          <a:cs typeface="+mn-cs"/>
        </a:defRPr>
      </a:lvl2pPr>
      <a:lvl3pPr marL="977900" indent="-2936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 kern="1200">
          <a:solidFill>
            <a:srgbClr val="118964"/>
          </a:solidFill>
          <a:latin typeface="+mn-lt"/>
          <a:ea typeface="+mn-ea"/>
          <a:cs typeface="+mn-cs"/>
        </a:defRPr>
      </a:lvl3pPr>
      <a:lvl4pPr marL="1262063" indent="-2825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 kern="1200">
          <a:solidFill>
            <a:srgbClr val="118964"/>
          </a:solidFill>
          <a:latin typeface="+mn-lt"/>
          <a:ea typeface="+mn-ea"/>
          <a:cs typeface="+mn-cs"/>
        </a:defRPr>
      </a:lvl4pPr>
      <a:lvl5pPr marL="1506538" indent="-2428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 kern="1200">
          <a:solidFill>
            <a:srgbClr val="1189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2" name="Text Box 6"/>
          <p:cNvSpPr txBox="1">
            <a:spLocks noChangeArrowheads="1"/>
          </p:cNvSpPr>
          <p:nvPr/>
        </p:nvSpPr>
        <p:spPr bwMode="auto">
          <a:xfrm>
            <a:off x="1487488" y="3063875"/>
            <a:ext cx="439578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endParaRPr lang="en-US" altLang="en-US" sz="2000" b="1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0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447800"/>
            <a:ext cx="8953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10.2 Thermometers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2085975"/>
            <a:ext cx="7183437" cy="4524375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i="1">
                <a:solidFill>
                  <a:srgbClr val="0261CA"/>
                </a:solidFill>
              </a:rPr>
              <a:t>thermometer </a:t>
            </a:r>
            <a:r>
              <a:rPr lang="en-US" altLang="en-US"/>
              <a:t>is an instrument that measures the exact temperature. </a:t>
            </a:r>
          </a:p>
          <a:p>
            <a:r>
              <a:rPr lang="en-US" altLang="en-US"/>
              <a:t>Most thermometers contain either a silvery fluid (mercury) or a red fluid, which is alcohol containing a small amount of red dye.</a:t>
            </a:r>
          </a:p>
        </p:txBody>
      </p:sp>
      <p:pic>
        <p:nvPicPr>
          <p:cNvPr id="2380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447800"/>
            <a:ext cx="9334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553450" cy="609600"/>
          </a:xfrm>
        </p:spPr>
        <p:txBody>
          <a:bodyPr/>
          <a:lstStyle/>
          <a:p>
            <a:r>
              <a:rPr lang="en-US" altLang="en-US"/>
              <a:t>10.2 How a thermometer works</a:t>
            </a:r>
            <a:endParaRPr lang="en-US" altLang="en-US" b="0"/>
          </a:p>
        </p:txBody>
      </p:sp>
      <p:sp>
        <p:nvSpPr>
          <p:cNvPr id="2377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7650" y="2057400"/>
            <a:ext cx="4953000" cy="4800600"/>
          </a:xfrm>
        </p:spPr>
        <p:txBody>
          <a:bodyPr/>
          <a:lstStyle/>
          <a:p>
            <a:pPr marL="533400" indent="-533400">
              <a:spcBef>
                <a:spcPct val="40000"/>
              </a:spcBef>
            </a:pPr>
            <a:r>
              <a:rPr lang="en-US" altLang="en-US" sz="2400"/>
              <a:t>The volume of alcohol in a thermometer contains huge numbers of alcohol molecules. </a:t>
            </a:r>
          </a:p>
          <a:p>
            <a:pPr marL="533400" indent="-533400">
              <a:spcBef>
                <a:spcPct val="40000"/>
              </a:spcBef>
            </a:pPr>
            <a:r>
              <a:rPr lang="en-US" altLang="en-US" sz="2400"/>
              <a:t>As temperature increases, the alcohol molecules move faster and bounce off each other. </a:t>
            </a:r>
          </a:p>
          <a:p>
            <a:pPr marL="533400" indent="-533400">
              <a:spcBef>
                <a:spcPct val="40000"/>
              </a:spcBef>
            </a:pPr>
            <a:r>
              <a:rPr lang="en-US" altLang="en-US" sz="2400"/>
              <a:t>The liquid alcohol expands and takes up more space in the thermometer.</a:t>
            </a:r>
          </a:p>
        </p:txBody>
      </p:sp>
      <p:pic>
        <p:nvPicPr>
          <p:cNvPr id="2377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836738"/>
            <a:ext cx="375602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10.2 Measuring temperature</a:t>
            </a:r>
            <a:endParaRPr lang="en-US" altLang="en-US" b="0"/>
          </a:p>
        </p:txBody>
      </p:sp>
      <p:sp>
        <p:nvSpPr>
          <p:cNvPr id="237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209800"/>
            <a:ext cx="5638800" cy="4305300"/>
          </a:xfrm>
        </p:spPr>
        <p:txBody>
          <a:bodyPr/>
          <a:lstStyle/>
          <a:p>
            <a:pPr marL="533400" indent="-533400"/>
            <a:r>
              <a:rPr lang="en-US" altLang="en-US" sz="2800"/>
              <a:t>A </a:t>
            </a:r>
            <a:r>
              <a:rPr lang="en-US" altLang="en-US" sz="2800" i="1">
                <a:solidFill>
                  <a:srgbClr val="0261CA"/>
                </a:solidFill>
              </a:rPr>
              <a:t>thermistor </a:t>
            </a:r>
            <a:r>
              <a:rPr lang="en-US" altLang="en-US" sz="2800"/>
              <a:t>is a device that changes its electrical resistance as the temperature changes. </a:t>
            </a:r>
          </a:p>
          <a:p>
            <a:pPr marL="533400" indent="-533400"/>
            <a:r>
              <a:rPr lang="en-US" altLang="en-US" sz="2800"/>
              <a:t>Some </a:t>
            </a:r>
            <a:r>
              <a:rPr lang="en-US" altLang="en-US" sz="2800" i="1">
                <a:solidFill>
                  <a:srgbClr val="0261CA"/>
                </a:solidFill>
              </a:rPr>
              <a:t>digital thermometers</a:t>
            </a:r>
            <a:r>
              <a:rPr lang="en-US" altLang="en-US" sz="2800"/>
              <a:t> sense temperature by measuring the resistance of electrons passing through wire.</a:t>
            </a:r>
          </a:p>
        </p:txBody>
      </p:sp>
      <p:pic>
        <p:nvPicPr>
          <p:cNvPr id="237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7"/>
          <a:stretch>
            <a:fillRect/>
          </a:stretch>
        </p:blipFill>
        <p:spPr bwMode="auto">
          <a:xfrm>
            <a:off x="5962650" y="2286000"/>
            <a:ext cx="29527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10.2 Liquid-crystal thermometers</a:t>
            </a:r>
            <a:endParaRPr lang="en-US" altLang="en-US" b="0"/>
          </a:p>
        </p:txBody>
      </p:sp>
      <p:sp>
        <p:nvSpPr>
          <p:cNvPr id="237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6450"/>
            <a:ext cx="8305800" cy="3181350"/>
          </a:xfrm>
        </p:spPr>
        <p:txBody>
          <a:bodyPr/>
          <a:lstStyle/>
          <a:p>
            <a:pPr marL="533400" indent="-533400"/>
            <a:r>
              <a:rPr lang="en-US" altLang="en-US" sz="2400"/>
              <a:t>Some thermometers contain liquid crystals that change color based on temperature. </a:t>
            </a:r>
          </a:p>
          <a:p>
            <a:pPr marL="533400" indent="-533400"/>
            <a:r>
              <a:rPr lang="en-US" altLang="en-US" sz="2400"/>
              <a:t>As temperature increases, the molecules of the liquid crystal bump into each other more and more. </a:t>
            </a:r>
          </a:p>
          <a:p>
            <a:pPr marL="533400" indent="-533400"/>
            <a:r>
              <a:rPr lang="en-US" altLang="en-US" sz="2400"/>
              <a:t>This causes a change in the structure of the crystals, which in turn affects their color.</a:t>
            </a:r>
          </a:p>
        </p:txBody>
      </p:sp>
      <p:pic>
        <p:nvPicPr>
          <p:cNvPr id="2379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18149"/>
          <a:stretch>
            <a:fillRect/>
          </a:stretch>
        </p:blipFill>
        <p:spPr bwMode="auto">
          <a:xfrm>
            <a:off x="1085850" y="5126038"/>
            <a:ext cx="67405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10.2 Absolute zero</a:t>
            </a:r>
          </a:p>
        </p:txBody>
      </p:sp>
      <p:sp>
        <p:nvSpPr>
          <p:cNvPr id="233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82000" cy="2590800"/>
          </a:xfrm>
        </p:spPr>
        <p:txBody>
          <a:bodyPr/>
          <a:lstStyle/>
          <a:p>
            <a:r>
              <a:rPr lang="en-US" altLang="en-US" i="1">
                <a:solidFill>
                  <a:srgbClr val="0261CA"/>
                </a:solidFill>
              </a:rPr>
              <a:t>Absolute zero</a:t>
            </a:r>
            <a:r>
              <a:rPr lang="en-US" altLang="en-US"/>
              <a:t> is -273°C. </a:t>
            </a:r>
          </a:p>
          <a:p>
            <a:r>
              <a:rPr lang="en-US" altLang="en-US"/>
              <a:t>You cannot have a temperature lower than absolute zero.</a:t>
            </a:r>
          </a:p>
          <a:p>
            <a:r>
              <a:rPr lang="en-US" altLang="en-US"/>
              <a:t>Think of absolute zero as the temperature at which atoms are “frozen.”</a:t>
            </a:r>
          </a:p>
        </p:txBody>
      </p:sp>
      <p:pic>
        <p:nvPicPr>
          <p:cNvPr id="2333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679950"/>
            <a:ext cx="4167188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10.2 Converting to Kelvin</a:t>
            </a:r>
          </a:p>
        </p:txBody>
      </p:sp>
      <p:sp>
        <p:nvSpPr>
          <p:cNvPr id="233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8650" y="2057400"/>
            <a:ext cx="440055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</a:t>
            </a:r>
            <a:r>
              <a:rPr lang="en-US" altLang="en-US" i="1">
                <a:solidFill>
                  <a:srgbClr val="0261CA"/>
                </a:solidFill>
              </a:rPr>
              <a:t>Kelvin</a:t>
            </a:r>
            <a:r>
              <a:rPr lang="en-US" altLang="en-US"/>
              <a:t> temperature scale is useful in science because it starts at absolute zero.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 convert from Celsius to Kelvin, you add 273 to the temperature in Celsius.</a:t>
            </a:r>
          </a:p>
        </p:txBody>
      </p:sp>
      <p:pic>
        <p:nvPicPr>
          <p:cNvPr id="2334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43338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Ten: Matter and</a:t>
            </a:r>
            <a:br>
              <a:rPr lang="en-US" altLang="en-US"/>
            </a:br>
            <a:r>
              <a:rPr lang="en-US" altLang="en-US"/>
              <a:t>Temperature</a:t>
            </a:r>
          </a:p>
        </p:txBody>
      </p:sp>
      <p:sp>
        <p:nvSpPr>
          <p:cNvPr id="107213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2700" y="3057525"/>
            <a:ext cx="7575550" cy="3552825"/>
          </a:xfrm>
        </p:spPr>
        <p:txBody>
          <a:bodyPr/>
          <a:lstStyle/>
          <a:p>
            <a:r>
              <a:rPr lang="en-US" altLang="en-US" sz="3600"/>
              <a:t>10.1  The Nature of Matter</a:t>
            </a:r>
          </a:p>
          <a:p>
            <a:r>
              <a:rPr lang="en-US" altLang="en-US" sz="3600"/>
              <a:t>10.2  Temperature</a:t>
            </a:r>
          </a:p>
          <a:p>
            <a:r>
              <a:rPr lang="en-US" altLang="en-US" sz="3600"/>
              <a:t>10.3  The Phases of Matter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609600"/>
          </a:xfrm>
        </p:spPr>
        <p:txBody>
          <a:bodyPr/>
          <a:lstStyle/>
          <a:p>
            <a:r>
              <a:rPr lang="en-US" altLang="en-US"/>
              <a:t>10.2 Temperature</a:t>
            </a:r>
          </a:p>
        </p:txBody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46482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There are two common temperature scales.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On the </a:t>
            </a:r>
            <a:r>
              <a:rPr lang="en-US" altLang="en-US" sz="2800" i="1">
                <a:solidFill>
                  <a:srgbClr val="0261CA"/>
                </a:solidFill>
              </a:rPr>
              <a:t>Fahrenheit </a:t>
            </a:r>
            <a:r>
              <a:rPr lang="en-US" altLang="en-US" sz="2800"/>
              <a:t>scale, water freezes at 32 degrees and boils at 212 degrees.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 i="1">
                <a:solidFill>
                  <a:srgbClr val="0261CA"/>
                </a:solidFill>
              </a:rPr>
              <a:t>Celsius</a:t>
            </a:r>
            <a:r>
              <a:rPr lang="en-US" altLang="en-US" sz="2800"/>
              <a:t> scale divides the interval between the freezing and boiling points of water into 100 degrees.</a:t>
            </a:r>
          </a:p>
        </p:txBody>
      </p:sp>
      <p:pic>
        <p:nvPicPr>
          <p:cNvPr id="2326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828800"/>
            <a:ext cx="31702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144000" cy="67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9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168525"/>
            <a:ext cx="85947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8463" y="1971675"/>
            <a:ext cx="8307387" cy="2867025"/>
          </a:xfrm>
        </p:spPr>
        <p:txBody>
          <a:bodyPr/>
          <a:lstStyle/>
          <a:p>
            <a:pPr marL="609600" indent="-609600"/>
            <a:r>
              <a:rPr lang="en-US" altLang="en-US" sz="2800"/>
              <a:t>A friend in Paris sends you a recipe for a cake. The French recipe says to bake the cake at a temperature of 200 °C for 45 minutes. </a:t>
            </a:r>
          </a:p>
          <a:p>
            <a:pPr marL="609600" indent="-609600"/>
            <a:r>
              <a:rPr lang="en-US" altLang="en-US" sz="2800"/>
              <a:t>At what temperature should you set your oven, which uses the Fahrenheit scale?</a:t>
            </a:r>
          </a:p>
        </p:txBody>
      </p:sp>
      <p:sp>
        <p:nvSpPr>
          <p:cNvPr id="2376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427038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Solving Problems</a:t>
            </a:r>
          </a:p>
        </p:txBody>
      </p:sp>
      <p:pic>
        <p:nvPicPr>
          <p:cNvPr id="2376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71575"/>
            <a:ext cx="1430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4838700"/>
            <a:ext cx="24034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8463" y="1857375"/>
            <a:ext cx="8307387" cy="5000625"/>
          </a:xfrm>
        </p:spPr>
        <p:txBody>
          <a:bodyPr/>
          <a:lstStyle/>
          <a:p>
            <a:pPr marL="609600" indent="-609600">
              <a:spcBef>
                <a:spcPct val="30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Looking for:</a:t>
            </a:r>
          </a:p>
          <a:p>
            <a:pPr marL="792163" lvl="1" indent="-533400">
              <a:spcBef>
                <a:spcPct val="30000"/>
              </a:spcBef>
            </a:pPr>
            <a:r>
              <a:rPr lang="en-US" altLang="en-US" b="0"/>
              <a:t>…temperature in degrees Fahrenheit</a:t>
            </a:r>
            <a:endParaRPr lang="en-US" altLang="en-US" baseline="-25000"/>
          </a:p>
          <a:p>
            <a:pPr marL="609600" indent="-609600">
              <a:spcBef>
                <a:spcPct val="30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Given:</a:t>
            </a:r>
            <a:endParaRPr lang="en-US" altLang="en-US">
              <a:sym typeface="Symbol" panose="05050102010706020507" pitchFamily="18" charset="2"/>
            </a:endParaRPr>
          </a:p>
          <a:p>
            <a:pPr marL="792163" lvl="1" indent="-533400">
              <a:spcBef>
                <a:spcPct val="30000"/>
              </a:spcBef>
            </a:pPr>
            <a:r>
              <a:rPr lang="en-US" altLang="en-US" b="0"/>
              <a:t>…temperature 200 </a:t>
            </a:r>
            <a:r>
              <a:rPr lang="en-US" altLang="en-US">
                <a:sym typeface="Symbol" panose="05050102010706020507" pitchFamily="18" charset="2"/>
              </a:rPr>
              <a:t>C</a:t>
            </a:r>
            <a:endParaRPr lang="en-US" altLang="en-US" b="0"/>
          </a:p>
          <a:p>
            <a:pPr marL="609600" indent="-609600">
              <a:spcBef>
                <a:spcPct val="30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Relationships: </a:t>
            </a:r>
          </a:p>
          <a:p>
            <a:pPr marL="792163" lvl="1" indent="-533400">
              <a:spcBef>
                <a:spcPct val="30000"/>
              </a:spcBef>
            </a:pPr>
            <a:r>
              <a:rPr lang="en-US" altLang="en-US" b="0"/>
              <a:t>T</a:t>
            </a:r>
            <a:r>
              <a:rPr lang="en-US" altLang="en-US" b="0" baseline="-25000"/>
              <a:t>F</a:t>
            </a:r>
            <a:r>
              <a:rPr lang="en-US" altLang="en-US" b="0"/>
              <a:t> = 9/5 T</a:t>
            </a:r>
            <a:r>
              <a:rPr lang="en-US" altLang="en-US" b="0" baseline="-25000"/>
              <a:t>C</a:t>
            </a:r>
            <a:r>
              <a:rPr lang="en-US" altLang="en-US" b="0"/>
              <a:t> + 32</a:t>
            </a:r>
            <a:endParaRPr lang="en-US" altLang="en-US"/>
          </a:p>
          <a:p>
            <a:pPr marL="609600" indent="-609600">
              <a:spcBef>
                <a:spcPct val="30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Solution</a:t>
            </a:r>
          </a:p>
          <a:p>
            <a:pPr marL="792163" lvl="1" indent="-533400">
              <a:spcBef>
                <a:spcPct val="30000"/>
              </a:spcBef>
            </a:pPr>
            <a:r>
              <a:rPr lang="en-US" altLang="en-US" b="0"/>
              <a:t>T</a:t>
            </a:r>
            <a:r>
              <a:rPr lang="en-US" altLang="en-US" b="0" baseline="-25000"/>
              <a:t>F</a:t>
            </a:r>
            <a:r>
              <a:rPr lang="en-US" altLang="en-US" b="0"/>
              <a:t> = (9/5)(200 °C) + 32 = 392 °F</a:t>
            </a:r>
            <a:endParaRPr lang="en-US" altLang="en-US" b="0" baseline="-25000"/>
          </a:p>
        </p:txBody>
      </p:sp>
      <p:sp>
        <p:nvSpPr>
          <p:cNvPr id="237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427038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Solving Problems</a:t>
            </a:r>
          </a:p>
        </p:txBody>
      </p:sp>
      <p:pic>
        <p:nvPicPr>
          <p:cNvPr id="237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71575"/>
            <a:ext cx="1430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609600"/>
          </a:xfrm>
        </p:spPr>
        <p:txBody>
          <a:bodyPr/>
          <a:lstStyle/>
          <a:p>
            <a:r>
              <a:rPr lang="en-US" altLang="en-US"/>
              <a:t>10.2 What temperature really is</a:t>
            </a:r>
          </a:p>
        </p:txBody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5010150" cy="4419600"/>
          </a:xfrm>
        </p:spPr>
        <p:txBody>
          <a:bodyPr/>
          <a:lstStyle/>
          <a:p>
            <a:r>
              <a:rPr lang="en-US" altLang="en-US"/>
              <a:t>Atoms are in constant motion, even in a solid object.</a:t>
            </a:r>
          </a:p>
          <a:p>
            <a:r>
              <a:rPr lang="en-US" altLang="en-US"/>
              <a:t>The back-and-forth jiggling of atoms is caused by </a:t>
            </a:r>
            <a:r>
              <a:rPr lang="en-US" altLang="en-US" i="1">
                <a:solidFill>
                  <a:srgbClr val="0261CA"/>
                </a:solidFill>
              </a:rPr>
              <a:t>thermal energy</a:t>
            </a:r>
            <a:r>
              <a:rPr lang="en-US" altLang="en-US"/>
              <a:t>, which is a kind of kinetic energy.</a:t>
            </a:r>
          </a:p>
        </p:txBody>
      </p:sp>
      <p:pic>
        <p:nvPicPr>
          <p:cNvPr id="2330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457450"/>
            <a:ext cx="3440113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609600"/>
          </a:xfrm>
        </p:spPr>
        <p:txBody>
          <a:bodyPr/>
          <a:lstStyle/>
          <a:p>
            <a:r>
              <a:rPr lang="en-US" altLang="en-US"/>
              <a:t>10.2 What temperature really is</a:t>
            </a:r>
          </a:p>
        </p:txBody>
      </p:sp>
      <p:sp>
        <p:nvSpPr>
          <p:cNvPr id="233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1638300"/>
          </a:xfrm>
        </p:spPr>
        <p:txBody>
          <a:bodyPr/>
          <a:lstStyle/>
          <a:p>
            <a:r>
              <a:rPr lang="en-US" altLang="en-US"/>
              <a:t>Temperature measures the kinetic energy per molecule due to random motion.</a:t>
            </a:r>
          </a:p>
        </p:txBody>
      </p:sp>
      <p:pic>
        <p:nvPicPr>
          <p:cNvPr id="2331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59"/>
          <a:stretch>
            <a:fillRect/>
          </a:stretch>
        </p:blipFill>
        <p:spPr bwMode="auto">
          <a:xfrm>
            <a:off x="3605213" y="3195638"/>
            <a:ext cx="2282825" cy="33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t MT Bold and Ariel Bold">
  <a:themeElements>
    <a:clrScheme name="Fut MT Bold and Ariel Bold 2">
      <a:dk1>
        <a:srgbClr val="3E8E75"/>
      </a:dk1>
      <a:lt1>
        <a:srgbClr val="FFFFFF"/>
      </a:lt1>
      <a:dk2>
        <a:srgbClr val="3E598E"/>
      </a:dk2>
      <a:lt2>
        <a:srgbClr val="4D4D4D"/>
      </a:lt2>
      <a:accent1>
        <a:srgbClr val="6CA527"/>
      </a:accent1>
      <a:accent2>
        <a:srgbClr val="FF9900"/>
      </a:accent2>
      <a:accent3>
        <a:srgbClr val="FFFFFF"/>
      </a:accent3>
      <a:accent4>
        <a:srgbClr val="347863"/>
      </a:accent4>
      <a:accent5>
        <a:srgbClr val="BACFAC"/>
      </a:accent5>
      <a:accent6>
        <a:srgbClr val="E78A00"/>
      </a:accent6>
      <a:hlink>
        <a:srgbClr val="FFCC00"/>
      </a:hlink>
      <a:folHlink>
        <a:srgbClr val="6666FF"/>
      </a:folHlink>
    </a:clrScheme>
    <a:fontScheme name="Fut MT Bold and Ariel Bold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anose="05000000000000000000" pitchFamily="2" charset="2"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anose="020B05020201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anose="05000000000000000000" pitchFamily="2" charset="2"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anose="020B0502020104020203" pitchFamily="34" charset="0"/>
          </a:defRPr>
        </a:defPPr>
      </a:lstStyle>
    </a:lnDef>
  </a:objectDefaults>
  <a:extraClrSchemeLst>
    <a:extraClrScheme>
      <a:clrScheme name="Fut MT Bold and Ariel Bold 1">
        <a:dk1>
          <a:srgbClr val="3E8E75"/>
        </a:dk1>
        <a:lt1>
          <a:srgbClr val="FFFFFF"/>
        </a:lt1>
        <a:dk2>
          <a:srgbClr val="066FC6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 MT Bold and Ariel Bold 2">
        <a:dk1>
          <a:srgbClr val="3E8E75"/>
        </a:dk1>
        <a:lt1>
          <a:srgbClr val="FFFFFF"/>
        </a:lt1>
        <a:dk2>
          <a:srgbClr val="3E598E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F:\INTERNAL\Teacher II\Comic_Sans-Red_W_Heony.pot</Template>
  <TotalTime>12047</TotalTime>
  <Words>386</Words>
  <Application>Microsoft Office PowerPoint</Application>
  <PresentationFormat>On-screen Show (4:3)</PresentationFormat>
  <Paragraphs>46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Fut MT Bold and Ariel Bold</vt:lpstr>
      <vt:lpstr>PowerPoint Presentation</vt:lpstr>
      <vt:lpstr>Chapter Ten: Matter and Temperature</vt:lpstr>
      <vt:lpstr>10.2 Temperature</vt:lpstr>
      <vt:lpstr>PowerPoint Presentation</vt:lpstr>
      <vt:lpstr>PowerPoint Presentation</vt:lpstr>
      <vt:lpstr>Solving Problems</vt:lpstr>
      <vt:lpstr>Solving Problems</vt:lpstr>
      <vt:lpstr>10.2 What temperature really is</vt:lpstr>
      <vt:lpstr>10.2 What temperature really is</vt:lpstr>
      <vt:lpstr>10.2 Thermometers</vt:lpstr>
      <vt:lpstr>10.2 How a thermometer works</vt:lpstr>
      <vt:lpstr>10.2 Measuring temperature</vt:lpstr>
      <vt:lpstr>10.2 Liquid-crystal thermometers</vt:lpstr>
      <vt:lpstr>10.2 Absolute zero</vt:lpstr>
      <vt:lpstr>10.2 Converting to Kelvin</vt:lpstr>
    </vt:vector>
  </TitlesOfParts>
  <Manager/>
  <Company>MORGAN STANLEY DEAN WITTER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EPS Shell Presentation</dc:title>
  <dc:creator>Kathleen Woodring</dc:creator>
  <dc:description>Copyright 1999 MSDW</dc:description>
  <cp:lastModifiedBy>CORY ORT</cp:lastModifiedBy>
  <cp:revision>794</cp:revision>
  <cp:lastPrinted>2001-06-20T17:00:32Z</cp:lastPrinted>
  <dcterms:created xsi:type="dcterms:W3CDTF">1998-10-16T19:39:53Z</dcterms:created>
  <dcterms:modified xsi:type="dcterms:W3CDTF">2017-10-09T17:10:08Z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Woodring G u641136</vt:lpwstr>
  </property>
  <property fmtid="{D5CDD505-2E9C-101B-9397-08002B2CF9AE}" pid="3" name="Proprietary_Classification">
    <vt:lpwstr>PERSONAL</vt:lpwstr>
  </property>
  <property fmtid="{D5CDD505-2E9C-101B-9397-08002B2CF9AE}" pid="4" name="Retention_Period">
    <vt:lpwstr/>
  </property>
  <property fmtid="{D5CDD505-2E9C-101B-9397-08002B2CF9AE}" pid="5" name="Retention_Period_Start_Date">
    <vt:lpwstr/>
  </property>
  <property fmtid="{D5CDD505-2E9C-101B-9397-08002B2CF9AE}" pid="6" name="Retention_Period_Trigger">
    <vt:lpwstr>General Business Record</vt:lpwstr>
  </property>
  <property fmtid="{D5CDD505-2E9C-101B-9397-08002B2CF9AE}" pid="7" name="Reason_Document_Frozen">
    <vt:lpwstr/>
  </property>
  <property fmtid="{D5CDD505-2E9C-101B-9397-08002B2CF9AE}" pid="8" name="Expiration_Date">
    <vt:lpwstr>7/8/2007</vt:lpwstr>
  </property>
</Properties>
</file>