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0" r:id="rId1"/>
  </p:sldMasterIdLst>
  <p:notesMasterIdLst>
    <p:notesMasterId r:id="rId14"/>
  </p:notesMasterIdLst>
  <p:handoutMasterIdLst>
    <p:handoutMasterId r:id="rId15"/>
  </p:handoutMasterIdLst>
  <p:sldIdLst>
    <p:sldId id="703" r:id="rId2"/>
    <p:sldId id="747" r:id="rId3"/>
    <p:sldId id="748" r:id="rId4"/>
    <p:sldId id="749" r:id="rId5"/>
    <p:sldId id="751" r:id="rId6"/>
    <p:sldId id="753" r:id="rId7"/>
    <p:sldId id="760" r:id="rId8"/>
    <p:sldId id="754" r:id="rId9"/>
    <p:sldId id="755" r:id="rId10"/>
    <p:sldId id="756" r:id="rId11"/>
    <p:sldId id="757" r:id="rId12"/>
    <p:sldId id="761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8">
          <p15:clr>
            <a:srgbClr val="A4A3A4"/>
          </p15:clr>
        </p15:guide>
        <p15:guide id="2" orient="horz" pos="1609">
          <p15:clr>
            <a:srgbClr val="A4A3A4"/>
          </p15:clr>
        </p15:guide>
        <p15:guide id="3" orient="horz" pos="1903">
          <p15:clr>
            <a:srgbClr val="A4A3A4"/>
          </p15:clr>
        </p15:guide>
        <p15:guide id="4" pos="848">
          <p15:clr>
            <a:srgbClr val="A4A3A4"/>
          </p15:clr>
        </p15:guide>
        <p15:guide id="5" pos="5478">
          <p15:clr>
            <a:srgbClr val="A4A3A4"/>
          </p15:clr>
        </p15:guide>
        <p15:guide id="6" pos="2885">
          <p15:clr>
            <a:srgbClr val="A4A3A4"/>
          </p15:clr>
        </p15:guide>
        <p15:guide id="7" pos="4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99"/>
    <a:srgbClr val="FF99CC"/>
    <a:srgbClr val="005F8E"/>
    <a:srgbClr val="0261CA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225" autoAdjust="0"/>
    <p:restoredTop sz="78045" autoAdjust="0"/>
  </p:normalViewPr>
  <p:slideViewPr>
    <p:cSldViewPr snapToGrid="0">
      <p:cViewPr>
        <p:scale>
          <a:sx n="50" d="100"/>
          <a:sy n="50" d="100"/>
        </p:scale>
        <p:origin x="-1332" y="-540"/>
      </p:cViewPr>
      <p:guideLst>
        <p:guide orient="horz" pos="4078"/>
        <p:guide orient="horz" pos="1609"/>
        <p:guide orient="horz" pos="1903"/>
        <p:guide pos="848"/>
        <p:guide pos="5478"/>
        <p:guide pos="2885"/>
        <p:guide pos="4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28" y="-7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4463"/>
            <a:ext cx="305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9034463"/>
            <a:ext cx="305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2CB115CB-BBC7-45AD-8C0D-1E1FD644FF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8113"/>
            <a:ext cx="566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 smtClean="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96013" y="138113"/>
            <a:ext cx="787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 smtClean="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5949950"/>
            <a:ext cx="2479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500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 smtClean="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89738" y="9148763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fld id="{BCC12C03-E65A-448E-B7FB-8E2D994490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D73E2E66-D74E-4397-8CCF-396817E92081}" type="slidenum">
              <a:rPr lang="en-US" altLang="en-US" sz="1200">
                <a:latin typeface="Book Antiqua" panose="02040602050305030304" pitchFamily="18" charset="0"/>
              </a:rPr>
              <a:pPr/>
              <a:t>1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35F274D5-D31C-4F74-BB55-DF950738C30F}" type="slidenum">
              <a:rPr lang="en-US" altLang="en-US" sz="1200">
                <a:latin typeface="Book Antiqua" panose="02040602050305030304" pitchFamily="18" charset="0"/>
              </a:rPr>
              <a:pPr/>
              <a:t>11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2E8CD469-7027-4327-A2FB-40056AC50B4B}" type="slidenum">
              <a:rPr lang="en-US" altLang="en-US" sz="1200">
                <a:latin typeface="Book Antiqua" panose="02040602050305030304" pitchFamily="18" charset="0"/>
              </a:rPr>
              <a:pPr/>
              <a:t>2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6DEA26CF-5160-4229-8D3F-93EAFE9A4FF4}" type="slidenum">
              <a:rPr lang="en-US" altLang="en-US" sz="1200">
                <a:latin typeface="Book Antiqua" panose="02040602050305030304" pitchFamily="18" charset="0"/>
              </a:rPr>
              <a:pPr/>
              <a:t>3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1A1A0D42-642F-41F2-BC6C-FBA5F4CD39BC}" type="slidenum">
              <a:rPr lang="en-US" altLang="en-US" sz="1200">
                <a:latin typeface="Book Antiqua" panose="02040602050305030304" pitchFamily="18" charset="0"/>
              </a:rPr>
              <a:pPr/>
              <a:t>4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7E4DB3E9-77B0-481F-943E-1877A314E883}" type="slidenum">
              <a:rPr lang="en-US" altLang="en-US" sz="1200">
                <a:latin typeface="Book Antiqua" panose="02040602050305030304" pitchFamily="18" charset="0"/>
              </a:rPr>
              <a:pPr/>
              <a:t>5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D237AE96-7324-498E-A181-5466643625F5}" type="slidenum">
              <a:rPr lang="en-US" altLang="en-US" sz="1200">
                <a:latin typeface="Book Antiqua" panose="02040602050305030304" pitchFamily="18" charset="0"/>
              </a:rPr>
              <a:pPr/>
              <a:t>6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337CCBAD-5E72-43CB-A577-8917AC676F3A}" type="slidenum">
              <a:rPr lang="en-US" altLang="en-US" sz="1200">
                <a:latin typeface="Book Antiqua" panose="02040602050305030304" pitchFamily="18" charset="0"/>
              </a:rPr>
              <a:pPr/>
              <a:t>8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330719F2-5A14-48C7-990F-18E3055331E5}" type="slidenum">
              <a:rPr lang="en-US" altLang="en-US" sz="1200">
                <a:latin typeface="Book Antiqua" panose="02040602050305030304" pitchFamily="18" charset="0"/>
              </a:rPr>
              <a:pPr/>
              <a:t>9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5A0AFDD4-FD3A-49F6-952F-A73A716B55CA}" type="slidenum">
              <a:rPr lang="en-US" altLang="en-US" sz="1200">
                <a:latin typeface="Book Antiqua" panose="02040602050305030304" pitchFamily="18" charset="0"/>
              </a:rPr>
              <a:pPr/>
              <a:t>10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5821363"/>
            <a:ext cx="7472363" cy="1373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 heat energy is added to ice, the temperature increases until it reaches 0°C.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the temperature stops increasing.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 you add more heat, more ice becomes liquid water but the temperature stays the same.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is because the added energy is being used to break the intermolecular forces and change solid into liquid.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Once all the ice has become liquid, the temperature starts to rise again if more energy is added.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 userDrawn="1"/>
        </p:nvSpPr>
        <p:spPr bwMode="auto">
          <a:xfrm>
            <a:off x="7989888" y="6119813"/>
            <a:ext cx="9017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Futura Md BT" pitchFamily="34" charset="0"/>
              </a:rPr>
              <a:t>Unit </a:t>
            </a:r>
          </a:p>
        </p:txBody>
      </p:sp>
    </p:spTree>
    <p:extLst>
      <p:ext uri="{BB962C8B-B14F-4D97-AF65-F5344CB8AC3E}">
        <p14:creationId xmlns:p14="http://schemas.microsoft.com/office/powerpoint/2010/main" val="36153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8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1225550"/>
            <a:ext cx="2124075" cy="53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225550"/>
            <a:ext cx="6221412" cy="538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0363" y="1225550"/>
            <a:ext cx="8497887" cy="5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83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65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2600325"/>
            <a:ext cx="41529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2600325"/>
            <a:ext cx="4154487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1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07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0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01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14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2600325"/>
            <a:ext cx="84597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225550"/>
            <a:ext cx="84407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itchFamily="34" charset="0"/>
        </a:defRPr>
      </a:lvl9pPr>
    </p:titleStyle>
    <p:bodyStyle>
      <a:lvl1pPr marL="257175" indent="-2571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1">
          <a:solidFill>
            <a:srgbClr val="118964"/>
          </a:solidFill>
          <a:latin typeface="+mn-lt"/>
          <a:ea typeface="+mn-ea"/>
          <a:cs typeface="+mn-cs"/>
        </a:defRPr>
      </a:lvl1pPr>
      <a:lvl2pPr marL="682625" indent="-4238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>
          <a:solidFill>
            <a:srgbClr val="118964"/>
          </a:solidFill>
          <a:latin typeface="+mn-lt"/>
        </a:defRPr>
      </a:lvl2pPr>
      <a:lvl3pPr marL="977900" indent="-2936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>
          <a:solidFill>
            <a:srgbClr val="118964"/>
          </a:solidFill>
          <a:latin typeface="+mn-lt"/>
        </a:defRPr>
      </a:lvl3pPr>
      <a:lvl4pPr marL="1262063" indent="-2825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rgbClr val="118964"/>
          </a:solidFill>
          <a:latin typeface="+mn-lt"/>
        </a:defRPr>
      </a:lvl4pPr>
      <a:lvl5pPr marL="1506538" indent="-2428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rgbClr val="118964"/>
          </a:solidFill>
          <a:latin typeface="+mn-lt"/>
        </a:defRPr>
      </a:lvl5pPr>
      <a:lvl6pPr marL="1963738" indent="-2428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400" b="1">
          <a:solidFill>
            <a:srgbClr val="118964"/>
          </a:solidFill>
          <a:latin typeface="+mn-lt"/>
        </a:defRPr>
      </a:lvl6pPr>
      <a:lvl7pPr marL="2420938" indent="-2428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400" b="1">
          <a:solidFill>
            <a:srgbClr val="118964"/>
          </a:solidFill>
          <a:latin typeface="+mn-lt"/>
        </a:defRPr>
      </a:lvl7pPr>
      <a:lvl8pPr marL="2878138" indent="-2428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400" b="1">
          <a:solidFill>
            <a:srgbClr val="118964"/>
          </a:solidFill>
          <a:latin typeface="+mn-lt"/>
        </a:defRPr>
      </a:lvl8pPr>
      <a:lvl9pPr marL="3335338" indent="-2428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400" b="1">
          <a:solidFill>
            <a:srgbClr val="1189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10.3 Phases of Matter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4876800" cy="4076700"/>
          </a:xfrm>
        </p:spPr>
        <p:txBody>
          <a:bodyPr/>
          <a:lstStyle/>
          <a:p>
            <a:pPr marL="609600" indent="-609600"/>
            <a:r>
              <a:rPr lang="en-US" altLang="en-US"/>
              <a:t>On Earth, pure substances are usually found as solids, liquids, or gases. </a:t>
            </a:r>
          </a:p>
          <a:p>
            <a:pPr marL="609600" indent="-609600"/>
            <a:r>
              <a:rPr lang="en-US" altLang="en-US"/>
              <a:t>These are called </a:t>
            </a:r>
            <a:r>
              <a:rPr lang="en-US" altLang="en-US" i="1">
                <a:solidFill>
                  <a:srgbClr val="0261CA"/>
                </a:solidFill>
              </a:rPr>
              <a:t>phases of matter</a:t>
            </a:r>
            <a:r>
              <a:rPr lang="en-US" altLang="en-US">
                <a:solidFill>
                  <a:srgbClr val="0261CA"/>
                </a:solidFill>
              </a:rPr>
              <a:t>.</a:t>
            </a:r>
            <a:endParaRPr lang="en-US" altLang="en-US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849438"/>
            <a:ext cx="39052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381000"/>
            <a:ext cx="8229600" cy="4695825"/>
          </a:xfr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" y="5662613"/>
            <a:ext cx="86296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pPr algn="l"/>
            <a:r>
              <a:rPr lang="en-US" altLang="en-US"/>
              <a:t>Notice temperature is constant while ice melts!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1098550"/>
          </a:xfrm>
        </p:spPr>
        <p:txBody>
          <a:bodyPr/>
          <a:lstStyle/>
          <a:p>
            <a:r>
              <a:rPr lang="en-US" altLang="en-US" sz="3600"/>
              <a:t>10.3 Melting and boiling points of</a:t>
            </a:r>
            <a:br>
              <a:rPr lang="en-US" altLang="en-US" sz="3600"/>
            </a:br>
            <a:r>
              <a:rPr lang="en-US" altLang="en-US" sz="3600"/>
              <a:t>common substances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2971800"/>
            <a:ext cx="3916362" cy="2005013"/>
          </a:xfrm>
        </p:spPr>
        <p:txBody>
          <a:bodyPr/>
          <a:lstStyle/>
          <a:p>
            <a:r>
              <a:rPr lang="en-US" altLang="en-US"/>
              <a:t>Materials have a wide range of melting and boiling points.</a:t>
            </a:r>
          </a:p>
          <a:p>
            <a:endParaRPr lang="en-US" alt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576513"/>
            <a:ext cx="472281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10.3 Sublimation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2213" y="2181225"/>
            <a:ext cx="4840287" cy="4429125"/>
          </a:xfrm>
        </p:spPr>
        <p:txBody>
          <a:bodyPr/>
          <a:lstStyle/>
          <a:p>
            <a:r>
              <a:rPr lang="en-US" altLang="en-US"/>
              <a:t>Sometimes a solid can change directly to a gas when heat energy is added. </a:t>
            </a:r>
          </a:p>
          <a:p>
            <a:r>
              <a:rPr lang="en-US" altLang="en-US"/>
              <a:t>This process is called </a:t>
            </a:r>
            <a:r>
              <a:rPr lang="en-US" altLang="en-US" i="1">
                <a:solidFill>
                  <a:srgbClr val="0261CA"/>
                </a:solidFill>
              </a:rPr>
              <a:t>sublimation</a:t>
            </a:r>
            <a:r>
              <a:rPr lang="en-US" altLang="en-US">
                <a:solidFill>
                  <a:srgbClr val="0261CA"/>
                </a:solidFill>
              </a:rPr>
              <a:t>.</a:t>
            </a:r>
          </a:p>
          <a:p>
            <a:endParaRPr lang="en-US" alt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73250"/>
            <a:ext cx="33623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10.3 The phases of matter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0" y="2114550"/>
            <a:ext cx="4857750" cy="43434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rgbClr val="0261CA"/>
                </a:solidFill>
              </a:rPr>
              <a:t>solid </a:t>
            </a:r>
            <a:r>
              <a:rPr lang="en-US" altLang="en-US"/>
              <a:t>holds its shape and does not flow. </a:t>
            </a:r>
          </a:p>
          <a:p>
            <a:r>
              <a:rPr lang="en-US" altLang="en-US"/>
              <a:t>The molecules in a solid vibrate in place, but on average, don’t move far from their places.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463"/>
            <a:ext cx="35353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10.3 The phases of matter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66950"/>
            <a:ext cx="424815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>
                <a:solidFill>
                  <a:srgbClr val="0261CA"/>
                </a:solidFill>
              </a:rPr>
              <a:t>liquid</a:t>
            </a:r>
            <a:r>
              <a:rPr lang="en-US" altLang="en-US"/>
              <a:t> holds its </a:t>
            </a:r>
            <a:r>
              <a:rPr lang="en-US" altLang="en-US" i="1"/>
              <a:t>volume</a:t>
            </a:r>
            <a:r>
              <a:rPr lang="en-US" altLang="en-US"/>
              <a:t>, but does not hold its shape—it flows.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Liquids flow because the molecules can move around.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341563"/>
            <a:ext cx="3976687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10.3 The phases of matter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1450" y="2057400"/>
            <a:ext cx="478155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 i="1">
                <a:solidFill>
                  <a:srgbClr val="0261CA"/>
                </a:solidFill>
              </a:rPr>
              <a:t>gas</a:t>
            </a:r>
            <a:r>
              <a:rPr lang="en-US" altLang="en-US" sz="2800"/>
              <a:t> flows like a liquid, but can also expand or contract to fill a container.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gas does not hold its volume.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molecules in a gas have enough energy to completely break away from each other.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38750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609600"/>
          </a:xfrm>
        </p:spPr>
        <p:txBody>
          <a:bodyPr/>
          <a:lstStyle/>
          <a:p>
            <a:r>
              <a:rPr lang="en-US" altLang="en-US"/>
              <a:t>10.3 The phases of matter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3450" y="2076450"/>
            <a:ext cx="7753350" cy="2266950"/>
          </a:xfrm>
        </p:spPr>
        <p:txBody>
          <a:bodyPr/>
          <a:lstStyle/>
          <a:p>
            <a:r>
              <a:rPr lang="en-US" altLang="en-US" sz="3200"/>
              <a:t>When they are close together, molecules are attracted through </a:t>
            </a:r>
            <a:r>
              <a:rPr lang="en-US" altLang="en-US" sz="3200" i="1">
                <a:solidFill>
                  <a:srgbClr val="0261CA"/>
                </a:solidFill>
              </a:rPr>
              <a:t>intermolecular forces</a:t>
            </a:r>
            <a:r>
              <a:rPr lang="en-US" altLang="en-US" sz="3200"/>
              <a:t>.</a:t>
            </a:r>
            <a:r>
              <a:rPr lang="en-US" altLang="en-US" sz="240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5"/>
          <a:stretch>
            <a:fillRect/>
          </a:stretch>
        </p:blipFill>
        <p:spPr bwMode="auto">
          <a:xfrm>
            <a:off x="3257550" y="3819525"/>
            <a:ext cx="55816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46525"/>
            <a:ext cx="2000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609600"/>
          </a:xfrm>
        </p:spPr>
        <p:txBody>
          <a:bodyPr/>
          <a:lstStyle/>
          <a:p>
            <a:r>
              <a:rPr lang="en-US" altLang="en-US"/>
              <a:t>10.3 The phases of matter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86000"/>
            <a:ext cx="7772400" cy="1752600"/>
          </a:xfrm>
        </p:spPr>
        <p:txBody>
          <a:bodyPr/>
          <a:lstStyle/>
          <a:p>
            <a:r>
              <a:rPr lang="en-US" altLang="en-US" sz="3200"/>
              <a:t>The forces in chemical bonds are stronger than intermolecular forces.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5334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429000"/>
            <a:ext cx="4454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10.3 Intermolecular forces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2200275"/>
            <a:ext cx="8459787" cy="4657725"/>
          </a:xfrm>
        </p:spPr>
        <p:txBody>
          <a:bodyPr/>
          <a:lstStyle/>
          <a:p>
            <a:r>
              <a:rPr lang="en-US" altLang="en-US"/>
              <a:t>Within all matter, there is a constant competition between temperature and intermolecular forces. </a:t>
            </a:r>
          </a:p>
          <a:p>
            <a:r>
              <a:rPr lang="en-US" altLang="en-US"/>
              <a:t>When temperature wins the competition, molecules fly apart and you have a gas. </a:t>
            </a:r>
          </a:p>
          <a:p>
            <a:r>
              <a:rPr lang="en-US" altLang="en-US"/>
              <a:t>When intermolecular forces win the competition, molecules clump tightly together and you have a solid.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10.3 Melting and boiling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848600" cy="17526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i="1">
                <a:solidFill>
                  <a:srgbClr val="0261CA"/>
                </a:solidFill>
              </a:rPr>
              <a:t>melting point</a:t>
            </a:r>
            <a:r>
              <a:rPr lang="en-US" altLang="en-US"/>
              <a:t> is the temperature at which a substance changes from a solid to a liquid.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733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/>
          <a:lstStyle/>
          <a:p>
            <a:r>
              <a:rPr lang="en-US" altLang="en-US"/>
              <a:t>10.3 Melting and boiling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848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temperature at which a liquid becomes a gas is called the </a:t>
            </a:r>
            <a:r>
              <a:rPr lang="en-US" altLang="en-US" i="1">
                <a:solidFill>
                  <a:srgbClr val="0261CA"/>
                </a:solidFill>
              </a:rPr>
              <a:t>boiling point</a:t>
            </a:r>
            <a:r>
              <a:rPr lang="en-US" altLang="en-US">
                <a:solidFill>
                  <a:srgbClr val="CC0000"/>
                </a:solidFill>
              </a:rPr>
              <a:t>.</a:t>
            </a:r>
            <a:endParaRPr lang="en-US" altLang="en-US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609975"/>
            <a:ext cx="4568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 MT Bold and Ariel Bold">
  <a:themeElements>
    <a:clrScheme name="Fut MT Bold and Ariel Bold 2">
      <a:dk1>
        <a:srgbClr val="3E8E75"/>
      </a:dk1>
      <a:lt1>
        <a:srgbClr val="FFFFFF"/>
      </a:lt1>
      <a:dk2>
        <a:srgbClr val="3E598E"/>
      </a:dk2>
      <a:lt2>
        <a:srgbClr val="4D4D4D"/>
      </a:lt2>
      <a:accent1>
        <a:srgbClr val="6CA527"/>
      </a:accent1>
      <a:accent2>
        <a:srgbClr val="FF9900"/>
      </a:accent2>
      <a:accent3>
        <a:srgbClr val="FFFFFF"/>
      </a:accent3>
      <a:accent4>
        <a:srgbClr val="347863"/>
      </a:accent4>
      <a:accent5>
        <a:srgbClr val="BACFAC"/>
      </a:accent5>
      <a:accent6>
        <a:srgbClr val="E78A00"/>
      </a:accent6>
      <a:hlink>
        <a:srgbClr val="FFCC00"/>
      </a:hlink>
      <a:folHlink>
        <a:srgbClr val="6666FF"/>
      </a:folHlink>
    </a:clrScheme>
    <a:fontScheme name="Fut MT Bold and Ariel Bold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Fut MT Bold and Ariel Bold 1">
        <a:dk1>
          <a:srgbClr val="3E8E75"/>
        </a:dk1>
        <a:lt1>
          <a:srgbClr val="FFFFFF"/>
        </a:lt1>
        <a:dk2>
          <a:srgbClr val="066FC6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 MT Bold and Ariel Bold 2">
        <a:dk1>
          <a:srgbClr val="3E8E75"/>
        </a:dk1>
        <a:lt1>
          <a:srgbClr val="FFFFFF"/>
        </a:lt1>
        <a:dk2>
          <a:srgbClr val="3E598E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F:\INTERNAL\Teacher II\Comic_Sans-Red_W_Heony.pot</Template>
  <TotalTime>12048</TotalTime>
  <Words>400</Words>
  <Application>Microsoft Office PowerPoint</Application>
  <PresentationFormat>On-screen Show (4:3)</PresentationFormat>
  <Paragraphs>46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Fut MT Bold and Ariel Bold</vt:lpstr>
      <vt:lpstr>10.3 Phases of Matter</vt:lpstr>
      <vt:lpstr>10.3 The phases of matter</vt:lpstr>
      <vt:lpstr>10.3 The phases of matter</vt:lpstr>
      <vt:lpstr>10.3 The phases of matter</vt:lpstr>
      <vt:lpstr>10.3 The phases of matter</vt:lpstr>
      <vt:lpstr>10.3 The phases of matter</vt:lpstr>
      <vt:lpstr>10.3 Intermolecular forces</vt:lpstr>
      <vt:lpstr>10.3 Melting and boiling</vt:lpstr>
      <vt:lpstr>10.3 Melting and boiling</vt:lpstr>
      <vt:lpstr>PowerPoint Presentation</vt:lpstr>
      <vt:lpstr>10.3 Melting and boiling points of common substances</vt:lpstr>
      <vt:lpstr>10.3 Sublimation</vt:lpstr>
    </vt:vector>
  </TitlesOfParts>
  <Manager/>
  <Company>MORGAN STANLEY DEAN WITTER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EPS Shell Presentation</dc:title>
  <dc:creator>Kathleen Woodring</dc:creator>
  <dc:description>Copyright 1999 MSDW</dc:description>
  <cp:lastModifiedBy>Cory Ort</cp:lastModifiedBy>
  <cp:revision>797</cp:revision>
  <cp:lastPrinted>2001-06-20T17:00:32Z</cp:lastPrinted>
  <dcterms:created xsi:type="dcterms:W3CDTF">1998-10-16T19:39:53Z</dcterms:created>
  <dcterms:modified xsi:type="dcterms:W3CDTF">2017-10-09T17:38:36Z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Woodring G u641136</vt:lpwstr>
  </property>
  <property fmtid="{D5CDD505-2E9C-101B-9397-08002B2CF9AE}" pid="3" name="Proprietary_Classification">
    <vt:lpwstr>PERSONAL</vt:lpwstr>
  </property>
  <property fmtid="{D5CDD505-2E9C-101B-9397-08002B2CF9AE}" pid="4" name="Retention_Period">
    <vt:lpwstr/>
  </property>
  <property fmtid="{D5CDD505-2E9C-101B-9397-08002B2CF9AE}" pid="5" name="Retention_Period_Start_Date">
    <vt:lpwstr/>
  </property>
  <property fmtid="{D5CDD505-2E9C-101B-9397-08002B2CF9AE}" pid="6" name="Retention_Period_Trigger">
    <vt:lpwstr>General Business Record</vt:lpwstr>
  </property>
  <property fmtid="{D5CDD505-2E9C-101B-9397-08002B2CF9AE}" pid="7" name="Reason_Document_Frozen">
    <vt:lpwstr/>
  </property>
  <property fmtid="{D5CDD505-2E9C-101B-9397-08002B2CF9AE}" pid="8" name="Expiration_Date">
    <vt:lpwstr>7/8/2007</vt:lpwstr>
  </property>
</Properties>
</file>